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332" r:id="rId4"/>
    <p:sldId id="415" r:id="rId5"/>
    <p:sldId id="442" r:id="rId6"/>
    <p:sldId id="460" r:id="rId7"/>
    <p:sldId id="449" r:id="rId8"/>
    <p:sldId id="430" r:id="rId9"/>
    <p:sldId id="443" r:id="rId10"/>
    <p:sldId id="444" r:id="rId11"/>
    <p:sldId id="450" r:id="rId12"/>
    <p:sldId id="458" r:id="rId13"/>
    <p:sldId id="459" r:id="rId14"/>
    <p:sldId id="258" r:id="rId15"/>
    <p:sldId id="259" r:id="rId16"/>
    <p:sldId id="260" r:id="rId17"/>
    <p:sldId id="261" r:id="rId18"/>
    <p:sldId id="263" r:id="rId19"/>
    <p:sldId id="262" r:id="rId20"/>
    <p:sldId id="265" r:id="rId21"/>
    <p:sldId id="446" r:id="rId22"/>
    <p:sldId id="447" r:id="rId23"/>
    <p:sldId id="448" r:id="rId24"/>
    <p:sldId id="451" r:id="rId25"/>
    <p:sldId id="453" r:id="rId26"/>
    <p:sldId id="445" r:id="rId27"/>
    <p:sldId id="414" r:id="rId28"/>
    <p:sldId id="423" r:id="rId29"/>
    <p:sldId id="424" r:id="rId30"/>
    <p:sldId id="425" r:id="rId31"/>
    <p:sldId id="426" r:id="rId32"/>
    <p:sldId id="427" r:id="rId33"/>
    <p:sldId id="452" r:id="rId34"/>
    <p:sldId id="454" r:id="rId35"/>
    <p:sldId id="455" r:id="rId36"/>
    <p:sldId id="456" r:id="rId37"/>
    <p:sldId id="457" r:id="rId38"/>
    <p:sldId id="428" r:id="rId39"/>
    <p:sldId id="429" r:id="rId40"/>
    <p:sldId id="431" r:id="rId41"/>
    <p:sldId id="435" r:id="rId42"/>
    <p:sldId id="432" r:id="rId43"/>
    <p:sldId id="433" r:id="rId44"/>
    <p:sldId id="434" r:id="rId45"/>
    <p:sldId id="441"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7AC2A95-4A47-478E-9FF6-F596292F1300}">
          <p14:sldIdLst>
            <p14:sldId id="256"/>
          </p14:sldIdLst>
        </p14:section>
        <p14:section name="Background" id="{C6F52FF6-A12B-41D3-B0A0-06BFA5DF7396}">
          <p14:sldIdLst>
            <p14:sldId id="257"/>
            <p14:sldId id="332"/>
            <p14:sldId id="415"/>
            <p14:sldId id="442"/>
          </p14:sldIdLst>
        </p14:section>
        <p14:section name="Line Fitting" id="{86EAC484-9D77-412B-98FB-1213CAD128B9}">
          <p14:sldIdLst>
            <p14:sldId id="460"/>
          </p14:sldIdLst>
        </p14:section>
        <p14:section name="Cross Product" id="{E5D4FCBF-16A2-416F-8F1D-C191057746D1}">
          <p14:sldIdLst>
            <p14:sldId id="449"/>
            <p14:sldId id="430"/>
            <p14:sldId id="443"/>
            <p14:sldId id="444"/>
          </p14:sldIdLst>
        </p14:section>
        <p14:section name="Plotting utilities for geometry" id="{6B89A7CB-7C92-4C4D-9961-D30975F02E95}">
          <p14:sldIdLst>
            <p14:sldId id="450"/>
          </p14:sldIdLst>
        </p14:section>
        <p14:section name="Circle from Three Points" id="{721F3FFF-7B4A-4620-833B-B21421753472}">
          <p14:sldIdLst>
            <p14:sldId id="458"/>
            <p14:sldId id="459"/>
            <p14:sldId id="258"/>
            <p14:sldId id="259"/>
            <p14:sldId id="260"/>
            <p14:sldId id="261"/>
            <p14:sldId id="263"/>
            <p14:sldId id="262"/>
            <p14:sldId id="265"/>
          </p14:sldIdLst>
        </p14:section>
        <p14:section name="Angles in Circles" id="{FE6C9795-D6ED-4ABB-9DFF-A1FE259AC37F}">
          <p14:sldIdLst>
            <p14:sldId id="446"/>
            <p14:sldId id="447"/>
            <p14:sldId id="448"/>
            <p14:sldId id="451"/>
            <p14:sldId id="453"/>
          </p14:sldIdLst>
        </p14:section>
        <p14:section name="Tangents to Circles" id="{097AA194-7764-4BF2-8CE7-14D8AEE61028}">
          <p14:sldIdLst>
            <p14:sldId id="445"/>
            <p14:sldId id="414"/>
          </p14:sldIdLst>
        </p14:section>
        <p14:section name="Tangents from Point to Circle" id="{981CD435-1ACA-4F13-BFF3-75A25F9CB0EA}">
          <p14:sldIdLst>
            <p14:sldId id="423"/>
            <p14:sldId id="424"/>
            <p14:sldId id="425"/>
            <p14:sldId id="426"/>
            <p14:sldId id="427"/>
          </p14:sldIdLst>
        </p14:section>
        <p14:section name="Visible Arc From Point Outside Circle" id="{F758AAA8-7E83-4AC3-A0F7-4C4C3AA6C48B}">
          <p14:sldIdLst>
            <p14:sldId id="452"/>
            <p14:sldId id="454"/>
            <p14:sldId id="455"/>
            <p14:sldId id="456"/>
            <p14:sldId id="457"/>
          </p14:sldIdLst>
        </p14:section>
        <p14:section name="Tangents between Two Circles" id="{1ACEE266-DDCF-4B6B-9C6E-ADDB7698249B}">
          <p14:sldIdLst>
            <p14:sldId id="428"/>
            <p14:sldId id="429"/>
            <p14:sldId id="431"/>
            <p14:sldId id="435"/>
            <p14:sldId id="432"/>
            <p14:sldId id="433"/>
            <p14:sldId id="434"/>
            <p14:sldId id="44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8" autoAdjust="0"/>
    <p:restoredTop sz="94660"/>
  </p:normalViewPr>
  <p:slideViewPr>
    <p:cSldViewPr snapToGrid="0">
      <p:cViewPr varScale="1">
        <p:scale>
          <a:sx n="100" d="100"/>
          <a:sy n="100" d="100"/>
        </p:scale>
        <p:origin x="96" y="2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2.jpeg>
</file>

<file path=ppt/media/image124.png>
</file>

<file path=ppt/media/image134.png>
</file>

<file path=ppt/media/image14.png>
</file>

<file path=ppt/media/image143.png>
</file>

<file path=ppt/media/image151.png>
</file>

<file path=ppt/media/image173.png>
</file>

<file path=ppt/media/image18.png>
</file>

<file path=ppt/media/image181.png>
</file>

<file path=ppt/media/image2.png>
</file>

<file path=ppt/media/image20.png>
</file>

<file path=ppt/media/image21.png>
</file>

<file path=ppt/media/image22.png>
</file>

<file path=ppt/media/image223.png>
</file>

<file path=ppt/media/image23.png>
</file>

<file path=ppt/media/image232.png>
</file>

<file path=ppt/media/image242.png>
</file>

<file path=ppt/media/image25.png>
</file>

<file path=ppt/media/image250.png>
</file>

<file path=ppt/media/image253.png>
</file>

<file path=ppt/media/image263.png>
</file>

<file path=ppt/media/image33.png>
</file>

<file path=ppt/media/image332.png>
</file>

<file path=ppt/media/image34.png>
</file>

<file path=ppt/media/image36.png>
</file>

<file path=ppt/media/image361.png>
</file>

<file path=ppt/media/image39.png>
</file>

<file path=ppt/media/image4.gif>
</file>

<file path=ppt/media/image40.png>
</file>

<file path=ppt/media/image41.png>
</file>

<file path=ppt/media/image412.png>
</file>

<file path=ppt/media/image42.png>
</file>

<file path=ppt/media/image44.png>
</file>

<file path=ppt/media/image4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5C6DC-94AC-4C62-A637-CAC9919D02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AA9A06-5166-4FBE-AFAB-5ADFB3707E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F9438C-62B0-432C-8B77-047A8C743114}"/>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5" name="Footer Placeholder 4">
            <a:extLst>
              <a:ext uri="{FF2B5EF4-FFF2-40B4-BE49-F238E27FC236}">
                <a16:creationId xmlns:a16="http://schemas.microsoft.com/office/drawing/2014/main" id="{F3CC8C75-A0DE-4B09-A2EB-FD984F833A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F6703-1072-4BB1-A9D5-B44844333302}"/>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980203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AE95B-531D-45BB-9323-C4A7A479D9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378D45-D184-4843-B690-A2C9AF08F5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3C9132-CF20-45E5-AAFD-6F2F5766F1E8}"/>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5" name="Footer Placeholder 4">
            <a:extLst>
              <a:ext uri="{FF2B5EF4-FFF2-40B4-BE49-F238E27FC236}">
                <a16:creationId xmlns:a16="http://schemas.microsoft.com/office/drawing/2014/main" id="{F53C2AEF-0BFE-4802-A92E-98AF1E004D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6944F0-BBE8-47BA-98CB-ADD4830DA12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51886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87CCD5-0EF4-49FF-91C4-09E7EAE51F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0C97DA-3A4A-47B8-9109-BB650D7EC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5F5432-9B6A-4666-969E-F44106F7B32A}"/>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5" name="Footer Placeholder 4">
            <a:extLst>
              <a:ext uri="{FF2B5EF4-FFF2-40B4-BE49-F238E27FC236}">
                <a16:creationId xmlns:a16="http://schemas.microsoft.com/office/drawing/2014/main" id="{7A33B2A7-342C-4EC0-B0DF-39A74785A0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3DA269-397E-41BC-B422-65FD4A73294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77831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90A24-16C6-45C3-AC67-FA42768902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D1AAE2-1557-4BD5-B494-2DA661C271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28908B-E601-4FFF-A7EF-7C74E5B927C3}"/>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5" name="Footer Placeholder 4">
            <a:extLst>
              <a:ext uri="{FF2B5EF4-FFF2-40B4-BE49-F238E27FC236}">
                <a16:creationId xmlns:a16="http://schemas.microsoft.com/office/drawing/2014/main" id="{69CDC649-426A-47DD-8193-6C41779E25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CB09-D2B9-48DB-A720-3EECB5935FC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47943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E0413-CFAE-437E-ADCF-0D595E6FB4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2574F8-FD0D-417F-AE0F-86416C3C6A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75FA19-408A-4938-AF37-D357C04594BD}"/>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5" name="Footer Placeholder 4">
            <a:extLst>
              <a:ext uri="{FF2B5EF4-FFF2-40B4-BE49-F238E27FC236}">
                <a16:creationId xmlns:a16="http://schemas.microsoft.com/office/drawing/2014/main" id="{D5345F2C-A13C-425C-8743-384C4D6C86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68C87D-821F-443E-8F89-017B4D878F6D}"/>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527455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7ECF-3545-4803-9260-C20770A455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62E26C-5DA5-48CB-BCE6-A1B76C6DCF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6A17B3-7BB2-4469-A815-A0CE760E00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FFE97A-30B5-41E2-AD95-E7D2B4FDFA62}"/>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6" name="Footer Placeholder 5">
            <a:extLst>
              <a:ext uri="{FF2B5EF4-FFF2-40B4-BE49-F238E27FC236}">
                <a16:creationId xmlns:a16="http://schemas.microsoft.com/office/drawing/2014/main" id="{FC372927-E776-4B40-AE1A-AC787983D3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447B-8CE4-4321-B147-999170CB83D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78314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9509-4F1B-4B5F-BB65-D22D7608AA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C6BD26-690F-4243-B02F-FCD0B4042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142620-9319-4EE6-A1FD-FAD236A60A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3C502F-8D6A-49DC-958B-8CAAD2347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C8F754-3EAC-4B7A-AE7F-8367FE36F1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429853-D1D9-47BF-A0CA-8D8ADCDBF948}"/>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8" name="Footer Placeholder 7">
            <a:extLst>
              <a:ext uri="{FF2B5EF4-FFF2-40B4-BE49-F238E27FC236}">
                <a16:creationId xmlns:a16="http://schemas.microsoft.com/office/drawing/2014/main" id="{C799BA5A-5587-4F31-BE74-76E1B95341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41B0E5-EA50-4A64-B0D7-70A69E7D7DA5}"/>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848056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BAA73-B44E-46DF-A400-B43621C151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8A454-8994-4665-8B49-B08AF8B89A9D}"/>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4" name="Footer Placeholder 3">
            <a:extLst>
              <a:ext uri="{FF2B5EF4-FFF2-40B4-BE49-F238E27FC236}">
                <a16:creationId xmlns:a16="http://schemas.microsoft.com/office/drawing/2014/main" id="{D53141D1-DE1E-4974-B510-CC67FF80C5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8B38FD-3A12-4544-9B56-1A8E89E6D74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064697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DAE379-977E-4C63-8D0F-7EDB12760A0A}"/>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3" name="Footer Placeholder 2">
            <a:extLst>
              <a:ext uri="{FF2B5EF4-FFF2-40B4-BE49-F238E27FC236}">
                <a16:creationId xmlns:a16="http://schemas.microsoft.com/office/drawing/2014/main" id="{198D66D1-299D-45DA-A51C-829AC70BAA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5E03AA-06D1-41C4-8CA6-3302628AC2C6}"/>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972507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DD3D4-E9A2-4F1A-91B1-CCC971BAB6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F99F7F-01C4-42DC-BAF9-24F19E21E0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8A7944-9789-4FAC-B457-17BD7E7C08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24F0AC-19E6-400B-8410-AF71B85D3944}"/>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6" name="Footer Placeholder 5">
            <a:extLst>
              <a:ext uri="{FF2B5EF4-FFF2-40B4-BE49-F238E27FC236}">
                <a16:creationId xmlns:a16="http://schemas.microsoft.com/office/drawing/2014/main" id="{99570D71-D9A8-435C-A292-DA70DDE75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C8F54-0C84-4073-A5CE-C10646C5C1E3}"/>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86561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FCB7A-30C5-441C-830A-6B33E15512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A9A534-757E-4035-BBCB-D3C8F8EE50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BC61EE-5B52-4533-BF3F-914A775765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5E27BD-29E4-4BE0-AE56-296476C15C4D}"/>
              </a:ext>
            </a:extLst>
          </p:cNvPr>
          <p:cNvSpPr>
            <a:spLocks noGrp="1"/>
          </p:cNvSpPr>
          <p:nvPr>
            <p:ph type="dt" sz="half" idx="10"/>
          </p:nvPr>
        </p:nvSpPr>
        <p:spPr/>
        <p:txBody>
          <a:bodyPr/>
          <a:lstStyle/>
          <a:p>
            <a:fld id="{ADCEBF8C-22C0-4323-9BBB-9413232198F8}" type="datetimeFigureOut">
              <a:rPr lang="en-US" smtClean="0"/>
              <a:t>5/24/2021</a:t>
            </a:fld>
            <a:endParaRPr lang="en-US"/>
          </a:p>
        </p:txBody>
      </p:sp>
      <p:sp>
        <p:nvSpPr>
          <p:cNvPr id="6" name="Footer Placeholder 5">
            <a:extLst>
              <a:ext uri="{FF2B5EF4-FFF2-40B4-BE49-F238E27FC236}">
                <a16:creationId xmlns:a16="http://schemas.microsoft.com/office/drawing/2014/main" id="{CB60C2C3-4AD8-4E44-9B2C-06889285B6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11835D-7341-4C1F-B631-4715DD3984FF}"/>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0128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156FFF-6A25-41A3-A04E-84D3A20DDA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1A5036-ABE1-43A5-8458-6AB54CE30C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C727D3-D107-4EA7-8D0E-6A87AB8E38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EBF8C-22C0-4323-9BBB-9413232198F8}" type="datetimeFigureOut">
              <a:rPr lang="en-US" smtClean="0"/>
              <a:t>5/24/2021</a:t>
            </a:fld>
            <a:endParaRPr lang="en-US"/>
          </a:p>
        </p:txBody>
      </p:sp>
      <p:sp>
        <p:nvSpPr>
          <p:cNvPr id="5" name="Footer Placeholder 4">
            <a:extLst>
              <a:ext uri="{FF2B5EF4-FFF2-40B4-BE49-F238E27FC236}">
                <a16:creationId xmlns:a16="http://schemas.microsoft.com/office/drawing/2014/main" id="{5ED442D9-A08C-4B81-A798-9A51B5B94A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6CE914-287B-4383-8257-B197EB34D1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E287C5-9C67-4359-9FD2-061CDD9CC0DA}" type="slidenum">
              <a:rPr lang="en-US" smtClean="0"/>
              <a:t>‹#›</a:t>
            </a:fld>
            <a:endParaRPr lang="en-US"/>
          </a:p>
        </p:txBody>
      </p:sp>
    </p:spTree>
    <p:extLst>
      <p:ext uri="{BB962C8B-B14F-4D97-AF65-F5344CB8AC3E}">
        <p14:creationId xmlns:p14="http://schemas.microsoft.com/office/powerpoint/2010/main" val="3953138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mailto:sbrennan@psu.edu"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4.png"/><Relationship Id="rId2" Type="http://schemas.openxmlformats.org/officeDocument/2006/relationships/image" Target="../media/image45.png"/><Relationship Id="rId1" Type="http://schemas.openxmlformats.org/officeDocument/2006/relationships/slideLayout" Target="../slideLayouts/slideLayout2.xml"/><Relationship Id="rId5" Type="http://schemas.openxmlformats.org/officeDocument/2006/relationships/image" Target="../media/image143.png"/><Relationship Id="rId4" Type="http://schemas.openxmlformats.org/officeDocument/2006/relationships/image" Target="../media/image134.png"/></Relationships>
</file>

<file path=ppt/slides/_rels/slide2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51.png"/><Relationship Id="rId7" Type="http://schemas.openxmlformats.org/officeDocument/2006/relationships/image" Target="../media/image21.png"/><Relationship Id="rId2" Type="http://schemas.openxmlformats.org/officeDocument/2006/relationships/hyperlink" Target="http://www.ambrsoft.com/TrigoCalc/Circles2/CirclePoint/CirclePointDistance.htm" TargetMode="External"/><Relationship Id="rId1" Type="http://schemas.openxmlformats.org/officeDocument/2006/relationships/slideLayout" Target="../slideLayouts/slideLayout2.xml"/><Relationship Id="rId6" Type="http://schemas.openxmlformats.org/officeDocument/2006/relationships/image" Target="../media/image181.png"/><Relationship Id="rId5" Type="http://schemas.openxmlformats.org/officeDocument/2006/relationships/image" Target="../media/image173.png"/><Relationship Id="rId4" Type="http://schemas.openxmlformats.org/officeDocument/2006/relationships/image" Target="../media/image20.png"/><Relationship Id="rId9"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2.png"/><Relationship Id="rId2" Type="http://schemas.openxmlformats.org/officeDocument/2006/relationships/image" Target="../media/image223.png"/><Relationship Id="rId1" Type="http://schemas.openxmlformats.org/officeDocument/2006/relationships/slideLayout" Target="../slideLayouts/slideLayout2.xml"/><Relationship Id="rId5" Type="http://schemas.openxmlformats.org/officeDocument/2006/relationships/image" Target="../media/image253.png"/><Relationship Id="rId4" Type="http://schemas.openxmlformats.org/officeDocument/2006/relationships/image" Target="../media/image242.png"/></Relationships>
</file>

<file path=ppt/slides/_rels/slide3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6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5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32.png"/><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hyperlink" Target="http://www.ambrsoft.com/TrigoCalc/Circles2/Circles2Tangent_.htm"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6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38.emf"/></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412.png"/><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4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4.png"/><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BGRectangle">
            <a:extLst>
              <a:ext uri="{FF2B5EF4-FFF2-40B4-BE49-F238E27FC236}">
                <a16:creationId xmlns:a16="http://schemas.microsoft.com/office/drawing/2014/main" id="{89C1B8B3-9FDD-4D8C-9C4D-2FD7CFA2F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AB186C66-1CDD-4EE0-8A1E-2B4ABEED1318}"/>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l="11095" r="1795" b="1"/>
          <a:stretch/>
        </p:blipFill>
        <p:spPr>
          <a:xfrm>
            <a:off x="20" y="1"/>
            <a:ext cx="12191980" cy="6857999"/>
          </a:xfrm>
          <a:prstGeom prst="rect">
            <a:avLst/>
          </a:prstGeom>
        </p:spPr>
      </p:pic>
      <p:sp>
        <p:nvSpPr>
          <p:cNvPr id="2" name="Title 1">
            <a:extLst>
              <a:ext uri="{FF2B5EF4-FFF2-40B4-BE49-F238E27FC236}">
                <a16:creationId xmlns:a16="http://schemas.microsoft.com/office/drawing/2014/main" id="{F430FC9C-DBB1-46A8-A834-AD5F4778EBB8}"/>
              </a:ext>
            </a:extLst>
          </p:cNvPr>
          <p:cNvSpPr>
            <a:spLocks noGrp="1"/>
          </p:cNvSpPr>
          <p:nvPr>
            <p:ph type="ctrTitle"/>
          </p:nvPr>
        </p:nvSpPr>
        <p:spPr>
          <a:xfrm>
            <a:off x="907480" y="1200152"/>
            <a:ext cx="6897171" cy="4457696"/>
          </a:xfrm>
        </p:spPr>
        <p:txBody>
          <a:bodyPr anchor="ctr">
            <a:normAutofit/>
          </a:bodyPr>
          <a:lstStyle/>
          <a:p>
            <a:pPr algn="r"/>
            <a:r>
              <a:rPr lang="en-US" sz="8000">
                <a:solidFill>
                  <a:srgbClr val="FFFFFF"/>
                </a:solidFill>
              </a:rPr>
              <a:t>Geometry Class Library</a:t>
            </a:r>
          </a:p>
        </p:txBody>
      </p:sp>
      <p:sp>
        <p:nvSpPr>
          <p:cNvPr id="3" name="Subtitle 2">
            <a:extLst>
              <a:ext uri="{FF2B5EF4-FFF2-40B4-BE49-F238E27FC236}">
                <a16:creationId xmlns:a16="http://schemas.microsoft.com/office/drawing/2014/main" id="{2AFCE265-C742-467D-9532-ABBA6D99B72A}"/>
              </a:ext>
            </a:extLst>
          </p:cNvPr>
          <p:cNvSpPr>
            <a:spLocks noGrp="1"/>
          </p:cNvSpPr>
          <p:nvPr>
            <p:ph type="subTitle" idx="1"/>
          </p:nvPr>
        </p:nvSpPr>
        <p:spPr>
          <a:xfrm>
            <a:off x="8525502" y="1200152"/>
            <a:ext cx="2816535" cy="4457696"/>
          </a:xfrm>
        </p:spPr>
        <p:txBody>
          <a:bodyPr anchor="ctr">
            <a:normAutofit/>
          </a:bodyPr>
          <a:lstStyle/>
          <a:p>
            <a:pPr algn="l"/>
            <a:r>
              <a:rPr lang="en-US" sz="2800">
                <a:solidFill>
                  <a:srgbClr val="FFFFFF"/>
                </a:solidFill>
              </a:rPr>
              <a:t>Descriptions of the “PathGeom” class of functions</a:t>
            </a:r>
          </a:p>
        </p:txBody>
      </p:sp>
      <p:sp>
        <p:nvSpPr>
          <p:cNvPr id="20" name="!!Line">
            <a:extLst>
              <a:ext uri="{FF2B5EF4-FFF2-40B4-BE49-F238E27FC236}">
                <a16:creationId xmlns:a16="http://schemas.microsoft.com/office/drawing/2014/main" id="{93A9CEA1-EFF3-40F6-AB36-E232925E7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4632" y="2286000"/>
            <a:ext cx="27432" cy="2286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6360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02B1D-CFF9-4D0E-9AA2-B737159D19FE}"/>
              </a:ext>
            </a:extLst>
          </p:cNvPr>
          <p:cNvSpPr>
            <a:spLocks noGrp="1"/>
          </p:cNvSpPr>
          <p:nvPr>
            <p:ph type="title"/>
          </p:nvPr>
        </p:nvSpPr>
        <p:spPr/>
        <p:txBody>
          <a:bodyPr/>
          <a:lstStyle/>
          <a:p>
            <a:r>
              <a:rPr lang="en-US" dirty="0"/>
              <a:t>If they are straight or backward, an error is returned as 1 in the argument</a:t>
            </a:r>
          </a:p>
        </p:txBody>
      </p:sp>
      <p:pic>
        <p:nvPicPr>
          <p:cNvPr id="4" name="Picture 3">
            <a:extLst>
              <a:ext uri="{FF2B5EF4-FFF2-40B4-BE49-F238E27FC236}">
                <a16:creationId xmlns:a16="http://schemas.microsoft.com/office/drawing/2014/main" id="{88569CF8-A714-49C5-B1D0-4FC0FB5B4F5E}"/>
              </a:ext>
            </a:extLst>
          </p:cNvPr>
          <p:cNvPicPr>
            <a:picLocks noChangeAspect="1"/>
          </p:cNvPicPr>
          <p:nvPr/>
        </p:nvPicPr>
        <p:blipFill>
          <a:blip r:embed="rId2"/>
          <a:stretch>
            <a:fillRect/>
          </a:stretch>
        </p:blipFill>
        <p:spPr>
          <a:xfrm>
            <a:off x="5476875" y="2133600"/>
            <a:ext cx="5334000" cy="4000500"/>
          </a:xfrm>
          <a:prstGeom prst="rect">
            <a:avLst/>
          </a:prstGeom>
        </p:spPr>
      </p:pic>
      <p:sp>
        <p:nvSpPr>
          <p:cNvPr id="5" name="Rectangle 4">
            <a:extLst>
              <a:ext uri="{FF2B5EF4-FFF2-40B4-BE49-F238E27FC236}">
                <a16:creationId xmlns:a16="http://schemas.microsoft.com/office/drawing/2014/main" id="{3B4E580E-B3DE-4378-A024-BB8FDE72E376}"/>
              </a:ext>
            </a:extLst>
          </p:cNvPr>
          <p:cNvSpPr/>
          <p:nvPr/>
        </p:nvSpPr>
        <p:spPr>
          <a:xfrm>
            <a:off x="648872" y="2370260"/>
            <a:ext cx="3855720" cy="1169551"/>
          </a:xfrm>
          <a:prstGeom prst="rect">
            <a:avLst/>
          </a:prstGeom>
          <a:solidFill>
            <a:schemeClr val="accent4">
              <a:lumMod val="20000"/>
              <a:lumOff val="80000"/>
            </a:schemeClr>
          </a:solidFill>
        </p:spPr>
        <p:txBody>
          <a:bodyPr wrap="square">
            <a:spAutoFit/>
          </a:bodyPr>
          <a:lstStyle/>
          <a:p>
            <a:r>
              <a:rPr lang="en-US" sz="1000" dirty="0">
                <a:solidFill>
                  <a:srgbClr val="028009"/>
                </a:solidFill>
                <a:latin typeface="Courier New" panose="02070309020205020404" pitchFamily="49" charset="0"/>
              </a:rPr>
              <a:t> %% ERROR example - find cross product for bent back on self</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5;</a:t>
            </a:r>
          </a:p>
          <a:p>
            <a:r>
              <a:rPr lang="en-US" sz="1000" dirty="0">
                <a:solidFill>
                  <a:srgbClr val="000000"/>
                </a:solidFill>
                <a:latin typeface="Courier New" panose="02070309020205020404" pitchFamily="49" charset="0"/>
              </a:rPr>
              <a:t>    path = [0 0; 1 1; 0 0];</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cross_products,err</a:t>
            </a:r>
            <a:r>
              <a:rPr lang="en-US" sz="1000" dirty="0">
                <a:solidFill>
                  <a:srgbClr val="000000"/>
                </a:solidFill>
                <a:latin typeface="Courier New" panose="02070309020205020404" pitchFamily="49" charset="0"/>
              </a:rPr>
              <a:t>] = </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fcn_geometry_selfCrossProduct</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pl-PL" sz="1000" dirty="0">
                <a:solidFill>
                  <a:srgbClr val="000000"/>
                </a:solidFill>
                <a:latin typeface="Courier New" panose="02070309020205020404" pitchFamily="49" charset="0"/>
              </a:rPr>
              <a:t>        path, fig_num) </a:t>
            </a:r>
            <a:r>
              <a:rPr lang="pl-PL" sz="1000" dirty="0">
                <a:solidFill>
                  <a:srgbClr val="028009"/>
                </a:solidFill>
                <a:latin typeface="Courier New" panose="02070309020205020404" pitchFamily="49" charset="0"/>
              </a:rPr>
              <a:t>%#ok&lt;*NASGU&gt;</a:t>
            </a:r>
            <a:endParaRPr lang="en-US" sz="1000" dirty="0">
              <a:solidFill>
                <a:srgbClr val="000000"/>
              </a:solidFill>
              <a:latin typeface="Courier New" panose="02070309020205020404" pitchFamily="49" charset="0"/>
            </a:endParaRPr>
          </a:p>
        </p:txBody>
      </p:sp>
      <p:sp>
        <p:nvSpPr>
          <p:cNvPr id="6" name="TextBox 5">
            <a:extLst>
              <a:ext uri="{FF2B5EF4-FFF2-40B4-BE49-F238E27FC236}">
                <a16:creationId xmlns:a16="http://schemas.microsoft.com/office/drawing/2014/main" id="{405DDF12-F8ED-4390-A0C5-65D8FEBD9AD2}"/>
              </a:ext>
            </a:extLst>
          </p:cNvPr>
          <p:cNvSpPr txBox="1"/>
          <p:nvPr/>
        </p:nvSpPr>
        <p:spPr>
          <a:xfrm>
            <a:off x="648872" y="4343400"/>
            <a:ext cx="3855720" cy="1569660"/>
          </a:xfrm>
          <a:prstGeom prst="rect">
            <a:avLst/>
          </a:prstGeom>
          <a:solidFill>
            <a:schemeClr val="bg1">
              <a:lumMod val="85000"/>
            </a:schemeClr>
          </a:solidFill>
        </p:spPr>
        <p:txBody>
          <a:bodyPr wrap="square" rtlCol="0">
            <a:spAutoFit/>
          </a:bodyPr>
          <a:lstStyle/>
          <a:p>
            <a:r>
              <a:rPr lang="en-US" sz="1200" dirty="0" err="1"/>
              <a:t>cross_products</a:t>
            </a:r>
            <a:r>
              <a:rPr lang="en-US" sz="1200" dirty="0"/>
              <a:t> =</a:t>
            </a:r>
          </a:p>
          <a:p>
            <a:endParaRPr lang="en-US" sz="1200" dirty="0"/>
          </a:p>
          <a:p>
            <a:r>
              <a:rPr lang="en-US" sz="1200" dirty="0"/>
              <a:t>     0</a:t>
            </a:r>
          </a:p>
          <a:p>
            <a:endParaRPr lang="en-US" sz="1200" dirty="0"/>
          </a:p>
          <a:p>
            <a:endParaRPr lang="en-US" sz="1200" dirty="0"/>
          </a:p>
          <a:p>
            <a:r>
              <a:rPr lang="en-US" sz="1200" dirty="0"/>
              <a:t>err =</a:t>
            </a:r>
          </a:p>
          <a:p>
            <a:endParaRPr lang="en-US" sz="1200" dirty="0"/>
          </a:p>
          <a:p>
            <a:r>
              <a:rPr lang="en-US" sz="1200" dirty="0"/>
              <a:t>     1</a:t>
            </a:r>
          </a:p>
        </p:txBody>
      </p:sp>
    </p:spTree>
    <p:extLst>
      <p:ext uri="{BB962C8B-B14F-4D97-AF65-F5344CB8AC3E}">
        <p14:creationId xmlns:p14="http://schemas.microsoft.com/office/powerpoint/2010/main" val="3484217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50090-5486-4698-AF82-329097114485}"/>
              </a:ext>
            </a:extLst>
          </p:cNvPr>
          <p:cNvSpPr>
            <a:spLocks noGrp="1"/>
          </p:cNvSpPr>
          <p:nvPr>
            <p:ph type="title"/>
          </p:nvPr>
        </p:nvSpPr>
        <p:spPr/>
        <p:txBody>
          <a:bodyPr>
            <a:normAutofit/>
          </a:bodyPr>
          <a:lstStyle/>
          <a:p>
            <a:r>
              <a:rPr lang="en-US" dirty="0"/>
              <a:t>The script to plot circles is:</a:t>
            </a:r>
            <a:br>
              <a:rPr lang="en-US" dirty="0"/>
            </a:br>
            <a:r>
              <a:rPr lang="en-US" dirty="0" err="1">
                <a:solidFill>
                  <a:schemeClr val="accent6"/>
                </a:solidFill>
              </a:rPr>
              <a:t>fcn_geometry_plotCircle</a:t>
            </a:r>
            <a:endParaRPr lang="en-US" dirty="0"/>
          </a:p>
        </p:txBody>
      </p:sp>
      <p:sp>
        <p:nvSpPr>
          <p:cNvPr id="5" name="Rectangle 4">
            <a:extLst>
              <a:ext uri="{FF2B5EF4-FFF2-40B4-BE49-F238E27FC236}">
                <a16:creationId xmlns:a16="http://schemas.microsoft.com/office/drawing/2014/main" id="{7C19AAE7-9A33-467B-A25B-0170D74B67CE}"/>
              </a:ext>
            </a:extLst>
          </p:cNvPr>
          <p:cNvSpPr/>
          <p:nvPr/>
        </p:nvSpPr>
        <p:spPr>
          <a:xfrm>
            <a:off x="685800" y="2381250"/>
            <a:ext cx="4086225" cy="1169551"/>
          </a:xfrm>
          <a:prstGeom prst="rect">
            <a:avLst/>
          </a:prstGeom>
          <a:solidFill>
            <a:schemeClr val="accent4">
              <a:lumMod val="20000"/>
              <a:lumOff val="80000"/>
            </a:schemeClr>
          </a:solidFill>
        </p:spPr>
        <p:txBody>
          <a:bodyPr wrap="square">
            <a:spAutoFit/>
          </a:bodyPr>
          <a:lstStyle/>
          <a:p>
            <a:r>
              <a:rPr lang="en-US" sz="1000" dirty="0">
                <a:solidFill>
                  <a:srgbClr val="028009"/>
                </a:solidFill>
                <a:latin typeface="Courier New" panose="02070309020205020404" pitchFamily="49" charset="0"/>
              </a:rPr>
              <a:t>%% BASIC example for one circle</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1;</a:t>
            </a:r>
          </a:p>
          <a:p>
            <a:r>
              <a:rPr lang="en-US" sz="1000" dirty="0">
                <a:solidFill>
                  <a:srgbClr val="000000"/>
                </a:solidFill>
                <a:latin typeface="Courier New" panose="02070309020205020404" pitchFamily="49" charset="0"/>
              </a:rPr>
              <a:t>figure(</a:t>
            </a:r>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axis </a:t>
            </a:r>
            <a:r>
              <a:rPr lang="en-US" sz="1000" dirty="0">
                <a:solidFill>
                  <a:srgbClr val="AA04F9"/>
                </a:solidFill>
                <a:latin typeface="Courier New" panose="02070309020205020404" pitchFamily="49" charset="0"/>
              </a:rPr>
              <a:t>square</a:t>
            </a:r>
            <a:r>
              <a:rPr lang="en-US" sz="1000" dirty="0">
                <a:solidFill>
                  <a:srgbClr val="000000"/>
                </a:solidFill>
                <a:latin typeface="Courier New" panose="02070309020205020404" pitchFamily="49" charset="0"/>
              </a:rPr>
              <a:t>; grid </a:t>
            </a:r>
            <a:r>
              <a:rPr lang="en-US" sz="1000" dirty="0">
                <a:solidFill>
                  <a:srgbClr val="AA04F9"/>
                </a:solidFill>
                <a:latin typeface="Courier New" panose="02070309020205020404" pitchFamily="49" charset="0"/>
              </a:rPr>
              <a:t>minor</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center = [1,3];</a:t>
            </a:r>
          </a:p>
          <a:p>
            <a:r>
              <a:rPr lang="en-US" sz="1000" dirty="0">
                <a:solidFill>
                  <a:srgbClr val="000000"/>
                </a:solidFill>
                <a:latin typeface="Courier New" panose="02070309020205020404" pitchFamily="49" charset="0"/>
              </a:rPr>
              <a:t>radius = [2];</a:t>
            </a:r>
          </a:p>
          <a:p>
            <a:r>
              <a:rPr lang="en-US" sz="1000" dirty="0" err="1">
                <a:solidFill>
                  <a:srgbClr val="000000"/>
                </a:solidFill>
                <a:latin typeface="Courier New" panose="02070309020205020404" pitchFamily="49" charset="0"/>
              </a:rPr>
              <a:t>fcn_geometry_plotCircle</a:t>
            </a:r>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center,radii,fig_num</a:t>
            </a:r>
            <a:r>
              <a:rPr lang="en-US" sz="1000" dirty="0">
                <a:solidFill>
                  <a:srgbClr val="000000"/>
                </a:solidFill>
                <a:latin typeface="Courier New" panose="02070309020205020404" pitchFamily="49" charset="0"/>
              </a:rPr>
              <a:t>);</a:t>
            </a:r>
          </a:p>
        </p:txBody>
      </p:sp>
      <p:pic>
        <p:nvPicPr>
          <p:cNvPr id="6" name="Picture 5">
            <a:extLst>
              <a:ext uri="{FF2B5EF4-FFF2-40B4-BE49-F238E27FC236}">
                <a16:creationId xmlns:a16="http://schemas.microsoft.com/office/drawing/2014/main" id="{972F32E2-562C-47EE-9C21-0A91B1232E4E}"/>
              </a:ext>
            </a:extLst>
          </p:cNvPr>
          <p:cNvPicPr>
            <a:picLocks noChangeAspect="1"/>
          </p:cNvPicPr>
          <p:nvPr/>
        </p:nvPicPr>
        <p:blipFill>
          <a:blip r:embed="rId2"/>
          <a:stretch>
            <a:fillRect/>
          </a:stretch>
        </p:blipFill>
        <p:spPr>
          <a:xfrm>
            <a:off x="7442200" y="1138604"/>
            <a:ext cx="4064000" cy="3048000"/>
          </a:xfrm>
          <a:prstGeom prst="rect">
            <a:avLst/>
          </a:prstGeom>
        </p:spPr>
      </p:pic>
      <p:pic>
        <p:nvPicPr>
          <p:cNvPr id="7" name="Picture 6">
            <a:extLst>
              <a:ext uri="{FF2B5EF4-FFF2-40B4-BE49-F238E27FC236}">
                <a16:creationId xmlns:a16="http://schemas.microsoft.com/office/drawing/2014/main" id="{190DDA67-582C-4B9D-869F-C9F6F9EED5E8}"/>
              </a:ext>
            </a:extLst>
          </p:cNvPr>
          <p:cNvPicPr>
            <a:picLocks noChangeAspect="1"/>
          </p:cNvPicPr>
          <p:nvPr/>
        </p:nvPicPr>
        <p:blipFill>
          <a:blip r:embed="rId3"/>
          <a:stretch>
            <a:fillRect/>
          </a:stretch>
        </p:blipFill>
        <p:spPr>
          <a:xfrm>
            <a:off x="5627076" y="4053010"/>
            <a:ext cx="3253153" cy="2439865"/>
          </a:xfrm>
          <a:prstGeom prst="rect">
            <a:avLst/>
          </a:prstGeom>
        </p:spPr>
      </p:pic>
      <p:sp>
        <p:nvSpPr>
          <p:cNvPr id="8" name="Rectangle 7">
            <a:extLst>
              <a:ext uri="{FF2B5EF4-FFF2-40B4-BE49-F238E27FC236}">
                <a16:creationId xmlns:a16="http://schemas.microsoft.com/office/drawing/2014/main" id="{16BFBDE0-148C-4F44-B19D-A9114104034D}"/>
              </a:ext>
            </a:extLst>
          </p:cNvPr>
          <p:cNvSpPr/>
          <p:nvPr/>
        </p:nvSpPr>
        <p:spPr>
          <a:xfrm>
            <a:off x="685800" y="4688166"/>
            <a:ext cx="4086225" cy="1323439"/>
          </a:xfrm>
          <a:prstGeom prst="rect">
            <a:avLst/>
          </a:prstGeom>
          <a:solidFill>
            <a:schemeClr val="accent4">
              <a:lumMod val="20000"/>
              <a:lumOff val="80000"/>
            </a:schemeClr>
          </a:solidFill>
        </p:spPr>
        <p:txBody>
          <a:bodyPr wrap="square">
            <a:spAutoFit/>
          </a:bodyPr>
          <a:lstStyle/>
          <a:p>
            <a:r>
              <a:rPr lang="en-US" sz="1000" dirty="0">
                <a:solidFill>
                  <a:srgbClr val="028009"/>
                </a:solidFill>
                <a:latin typeface="Courier New" panose="02070309020205020404" pitchFamily="49" charset="0"/>
              </a:rPr>
              <a:t>%% BASIC example for multiple circles</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2;</a:t>
            </a:r>
          </a:p>
          <a:p>
            <a:r>
              <a:rPr lang="en-US" sz="1000" dirty="0">
                <a:solidFill>
                  <a:srgbClr val="000000"/>
                </a:solidFill>
                <a:latin typeface="Courier New" panose="02070309020205020404" pitchFamily="49" charset="0"/>
              </a:rPr>
              <a:t>figure(</a:t>
            </a:r>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axis </a:t>
            </a:r>
            <a:r>
              <a:rPr lang="en-US" sz="1000" dirty="0">
                <a:solidFill>
                  <a:srgbClr val="AA04F9"/>
                </a:solidFill>
                <a:latin typeface="Courier New" panose="02070309020205020404" pitchFamily="49" charset="0"/>
              </a:rPr>
              <a:t>square</a:t>
            </a:r>
            <a:r>
              <a:rPr lang="en-US" sz="1000" dirty="0">
                <a:solidFill>
                  <a:srgbClr val="000000"/>
                </a:solidFill>
                <a:latin typeface="Courier New" panose="02070309020205020404" pitchFamily="49" charset="0"/>
              </a:rPr>
              <a:t>; grid </a:t>
            </a:r>
            <a:r>
              <a:rPr lang="en-US" sz="1000" dirty="0">
                <a:solidFill>
                  <a:srgbClr val="AA04F9"/>
                </a:solidFill>
                <a:latin typeface="Courier New" panose="02070309020205020404" pitchFamily="49" charset="0"/>
              </a:rPr>
              <a:t>minor</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centers = [1 3; 2 4];</a:t>
            </a:r>
          </a:p>
          <a:p>
            <a:r>
              <a:rPr lang="en-US" sz="1000" dirty="0">
                <a:solidFill>
                  <a:srgbClr val="000000"/>
                </a:solidFill>
                <a:latin typeface="Courier New" panose="02070309020205020404" pitchFamily="49" charset="0"/>
              </a:rPr>
              <a:t>radii = [2; 3];</a:t>
            </a:r>
          </a:p>
          <a:p>
            <a:r>
              <a:rPr lang="en-US" sz="1000" dirty="0" err="1">
                <a:solidFill>
                  <a:srgbClr val="000000"/>
                </a:solidFill>
                <a:latin typeface="Courier New" panose="02070309020205020404" pitchFamily="49" charset="0"/>
              </a:rPr>
              <a:t>fcn_geometry_plotCircle</a:t>
            </a:r>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centers,radii,fig_num</a:t>
            </a:r>
            <a:r>
              <a:rPr lang="en-US" sz="1000" dirty="0">
                <a:solidFill>
                  <a:srgbClr val="000000"/>
                </a:solidFill>
                <a:latin typeface="Courier New" panose="02070309020205020404" pitchFamily="49" charset="0"/>
              </a:rPr>
              <a:t>);</a:t>
            </a:r>
          </a:p>
          <a:p>
            <a:endParaRPr lang="en-US" sz="1000" dirty="0"/>
          </a:p>
        </p:txBody>
      </p:sp>
    </p:spTree>
    <p:extLst>
      <p:ext uri="{BB962C8B-B14F-4D97-AF65-F5344CB8AC3E}">
        <p14:creationId xmlns:p14="http://schemas.microsoft.com/office/powerpoint/2010/main" val="10372766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1C015-B7D2-4BBE-A321-C6EBC9F12D20}"/>
              </a:ext>
            </a:extLst>
          </p:cNvPr>
          <p:cNvSpPr>
            <a:spLocks noGrp="1"/>
          </p:cNvSpPr>
          <p:nvPr>
            <p:ph type="ctrTitle"/>
          </p:nvPr>
        </p:nvSpPr>
        <p:spPr/>
        <p:txBody>
          <a:bodyPr>
            <a:normAutofit/>
          </a:bodyPr>
          <a:lstStyle/>
          <a:p>
            <a:r>
              <a:rPr lang="en-US" sz="4000" dirty="0"/>
              <a:t>Derivation notes for </a:t>
            </a:r>
            <a:br>
              <a:rPr lang="en-US" sz="4000" dirty="0"/>
            </a:br>
            <a:r>
              <a:rPr lang="en-US" sz="4000" dirty="0">
                <a:solidFill>
                  <a:srgbClr val="00B050"/>
                </a:solidFill>
              </a:rPr>
              <a:t>fcn_geometry_circleCenterFrom3Points</a:t>
            </a:r>
          </a:p>
        </p:txBody>
      </p:sp>
      <p:sp>
        <p:nvSpPr>
          <p:cNvPr id="3" name="Subtitle 2">
            <a:extLst>
              <a:ext uri="{FF2B5EF4-FFF2-40B4-BE49-F238E27FC236}">
                <a16:creationId xmlns:a16="http://schemas.microsoft.com/office/drawing/2014/main" id="{6EB63A78-CC29-4658-BBD6-774567C0A47F}"/>
              </a:ext>
            </a:extLst>
          </p:cNvPr>
          <p:cNvSpPr>
            <a:spLocks noGrp="1"/>
          </p:cNvSpPr>
          <p:nvPr>
            <p:ph type="subTitle" idx="1"/>
          </p:nvPr>
        </p:nvSpPr>
        <p:spPr/>
        <p:txBody>
          <a:bodyPr/>
          <a:lstStyle/>
          <a:p>
            <a:r>
              <a:rPr lang="en-US" dirty="0"/>
              <a:t>By S. Brennan, </a:t>
            </a:r>
            <a:r>
              <a:rPr lang="en-US" dirty="0">
                <a:hlinkClick r:id="rId2"/>
              </a:rPr>
              <a:t>sbrennan@psu.edu</a:t>
            </a:r>
            <a:r>
              <a:rPr lang="en-US" dirty="0"/>
              <a:t> , 2020_05_22</a:t>
            </a:r>
          </a:p>
        </p:txBody>
      </p:sp>
    </p:spTree>
    <p:extLst>
      <p:ext uri="{BB962C8B-B14F-4D97-AF65-F5344CB8AC3E}">
        <p14:creationId xmlns:p14="http://schemas.microsoft.com/office/powerpoint/2010/main" val="16364980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8ADA-4755-48AB-8E32-85256613FC40}"/>
              </a:ext>
            </a:extLst>
          </p:cNvPr>
          <p:cNvSpPr>
            <a:spLocks noGrp="1"/>
          </p:cNvSpPr>
          <p:nvPr>
            <p:ph type="title"/>
          </p:nvPr>
        </p:nvSpPr>
        <p:spPr/>
        <p:txBody>
          <a:bodyPr/>
          <a:lstStyle/>
          <a:p>
            <a:r>
              <a:rPr lang="en-US" dirty="0"/>
              <a:t>Our goal is to find the circle that fits within three given points</a:t>
            </a:r>
          </a:p>
        </p:txBody>
      </p:sp>
      <p:sp>
        <p:nvSpPr>
          <p:cNvPr id="3" name="Content Placeholder 2">
            <a:extLst>
              <a:ext uri="{FF2B5EF4-FFF2-40B4-BE49-F238E27FC236}">
                <a16:creationId xmlns:a16="http://schemas.microsoft.com/office/drawing/2014/main" id="{C2E36580-23D1-47F7-95DA-D30F885B01D8}"/>
              </a:ext>
            </a:extLst>
          </p:cNvPr>
          <p:cNvSpPr>
            <a:spLocks noGrp="1"/>
          </p:cNvSpPr>
          <p:nvPr>
            <p:ph idx="1"/>
          </p:nvPr>
        </p:nvSpPr>
        <p:spPr/>
        <p:txBody>
          <a:bodyPr/>
          <a:lstStyle/>
          <a:p>
            <a:pPr marL="0" indent="0">
              <a:buNone/>
            </a:pPr>
            <a:r>
              <a:rPr lang="en-US" dirty="0"/>
              <a:t>Given: (x1, y1), (x2,y2), (x3,y3)</a:t>
            </a:r>
          </a:p>
          <a:p>
            <a:pPr marL="0" indent="0">
              <a:buNone/>
            </a:pPr>
            <a:r>
              <a:rPr lang="en-US" dirty="0"/>
              <a:t>Find: (</a:t>
            </a:r>
            <a:r>
              <a:rPr lang="en-US" dirty="0" err="1"/>
              <a:t>xc,yc</a:t>
            </a:r>
            <a:r>
              <a:rPr lang="en-US" dirty="0"/>
              <a:t>) – the center of a circle passing through all 3 points, and r, the radius of that circle (not required, but helpful).</a:t>
            </a:r>
          </a:p>
          <a:p>
            <a:pPr marL="0" indent="0">
              <a:buNone/>
            </a:pPr>
            <a:endParaRPr lang="en-US" dirty="0"/>
          </a:p>
        </p:txBody>
      </p:sp>
    </p:spTree>
    <p:extLst>
      <p:ext uri="{BB962C8B-B14F-4D97-AF65-F5344CB8AC3E}">
        <p14:creationId xmlns:p14="http://schemas.microsoft.com/office/powerpoint/2010/main" val="40683502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AAF0A-E046-4E58-8CEE-B1D1A7124FD0}"/>
              </a:ext>
            </a:extLst>
          </p:cNvPr>
          <p:cNvSpPr>
            <a:spLocks noGrp="1"/>
          </p:cNvSpPr>
          <p:nvPr>
            <p:ph type="title"/>
          </p:nvPr>
        </p:nvSpPr>
        <p:spPr/>
        <p:txBody>
          <a:bodyPr/>
          <a:lstStyle/>
          <a:p>
            <a:r>
              <a:rPr lang="en-US" dirty="0"/>
              <a:t>The solution approach is based on the equation for a circle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448545C-E901-4F80-8539-8C62D9CB7E2C}"/>
                  </a:ext>
                </a:extLst>
              </p:cNvPr>
              <p:cNvSpPr>
                <a:spLocks noGrp="1"/>
              </p:cNvSpPr>
              <p:nvPr>
                <p:ph idx="1"/>
              </p:nvPr>
            </p:nvSpPr>
            <p:spPr/>
            <p:txBody>
              <a:bodyPr/>
              <a:lstStyle/>
              <a:p>
                <a:pPr marL="0" indent="0">
                  <a:buNone/>
                </a:pPr>
                <a:r>
                  <a:rPr lang="en-US" dirty="0"/>
                  <a:t>Since</a:t>
                </a:r>
              </a:p>
              <a:p>
                <a:pPr marL="0" indent="0">
                  <a:buNone/>
                </a:pPr>
                <a14:m>
                  <m:oMathPara xmlns:m="http://schemas.openxmlformats.org/officeDocument/2006/math">
                    <m:oMathParaPr>
                      <m:jc m:val="centerGroup"/>
                    </m:oMathParaPr>
                    <m:oMath xmlns:m="http://schemas.openxmlformats.org/officeDocument/2006/math">
                      <m:r>
                        <m:rPr>
                          <m:lit/>
                        </m:rP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sSup>
                        <m:sSupPr>
                          <m:ctrlPr>
                            <a:rPr lang="en-US" b="0" i="1" smtClean="0">
                              <a:latin typeface="Cambria Math" panose="02040503050406030204" pitchFamily="18" charset="0"/>
                            </a:rPr>
                          </m:ctrlPr>
                        </m:sSupPr>
                        <m:e>
                          <m:r>
                            <m:rPr>
                              <m:lit/>
                            </m:rPr>
                            <a:rPr lang="en-US" b="0" i="1" smtClean="0">
                              <a:latin typeface="Cambria Math" panose="02040503050406030204" pitchFamily="18" charset="0"/>
                            </a:rPr>
                            <m:t>)</m:t>
                          </m:r>
                        </m:e>
                        <m:sup>
                          <m:r>
                            <a:rPr lang="en-US" b="0" i="1" smtClean="0">
                              <a:latin typeface="Cambria Math" panose="02040503050406030204" pitchFamily="18" charset="0"/>
                            </a:rPr>
                            <m:t>2</m:t>
                          </m:r>
                        </m:sup>
                      </m:sSup>
                      <m:r>
                        <a:rPr lang="en-US" b="0" i="1" smtClean="0">
                          <a:latin typeface="Cambria Math" panose="02040503050406030204" pitchFamily="18" charset="0"/>
                        </a:rPr>
                        <m:t>+</m:t>
                      </m:r>
                      <m:r>
                        <m:rPr>
                          <m:lit/>
                        </m:rP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sSup>
                        <m:sSupPr>
                          <m:ctrlPr>
                            <a:rPr lang="en-US" b="0" i="1" smtClean="0">
                              <a:latin typeface="Cambria Math" panose="02040503050406030204" pitchFamily="18" charset="0"/>
                            </a:rPr>
                          </m:ctrlPr>
                        </m:sSupPr>
                        <m:e>
                          <m:r>
                            <m:rPr>
                              <m:lit/>
                            </m:rPr>
                            <a:rPr lang="en-US" b="0" i="1" smtClean="0">
                              <a:latin typeface="Cambria Math" panose="02040503050406030204" pitchFamily="18" charset="0"/>
                            </a:rPr>
                            <m:t>)</m:t>
                          </m:r>
                        </m:e>
                        <m:sup>
                          <m:r>
                            <a:rPr lang="en-US" b="0" i="1" smtClean="0">
                              <a:latin typeface="Cambria Math" panose="02040503050406030204" pitchFamily="18" charset="0"/>
                            </a:rPr>
                            <m:t>2</m:t>
                          </m:r>
                        </m:sup>
                      </m:s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oMath>
                  </m:oMathPara>
                </a14:m>
                <a:endParaRPr lang="en-US" dirty="0"/>
              </a:p>
              <a:p>
                <a:pPr marL="0" indent="0">
                  <a:buNone/>
                </a:pPr>
                <a:r>
                  <a:rPr lang="en-US" dirty="0"/>
                  <a:t>So:</a:t>
                </a:r>
              </a:p>
              <a:p>
                <a:pPr marL="0" indent="0">
                  <a:buNone/>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2</m:t>
                          </m:r>
                        </m:sup>
                      </m:sSup>
                      <m:r>
                        <a:rPr lang="en-US" b="0" i="1" smtClean="0">
                          <a:latin typeface="Cambria Math" panose="02040503050406030204" pitchFamily="18" charset="0"/>
                        </a:rPr>
                        <m:t>−2⋅</m:t>
                      </m:r>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𝑦</m:t>
                          </m:r>
                        </m:e>
                        <m:sup>
                          <m:r>
                            <a:rPr lang="en-US" b="0" i="1" smtClean="0">
                              <a:latin typeface="Cambria Math" panose="02040503050406030204" pitchFamily="18" charset="0"/>
                            </a:rPr>
                            <m:t>2</m:t>
                          </m:r>
                        </m:sup>
                      </m:sSup>
                      <m:r>
                        <a:rPr lang="en-US" b="0" i="1" smtClean="0">
                          <a:latin typeface="Cambria Math" panose="02040503050406030204" pitchFamily="18" charset="0"/>
                        </a:rPr>
                        <m:t>−2⋅</m:t>
                      </m:r>
                      <m:r>
                        <a:rPr lang="en-US" b="0" i="1" smtClean="0">
                          <a:latin typeface="Cambria Math" panose="02040503050406030204" pitchFamily="18" charset="0"/>
                        </a:rPr>
                        <m:t>𝑦</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𝑦</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oMath>
                  </m:oMathPara>
                </a14:m>
                <a:endParaRPr lang="en-US" dirty="0"/>
              </a:p>
              <a:p>
                <a:pPr marL="0" indent="0">
                  <a:buNone/>
                </a:pPr>
                <a:endParaRPr lang="en-US" dirty="0"/>
              </a:p>
              <a:p>
                <a:pPr marL="0" indent="0">
                  <a:buNone/>
                </a:pPr>
                <a:r>
                  <a:rPr lang="en-US" dirty="0"/>
                  <a:t>Which, if x and y are known, is 1 equation with 3 unknowns (xc, </a:t>
                </a:r>
                <a:r>
                  <a:rPr lang="en-US" dirty="0" err="1"/>
                  <a:t>yc</a:t>
                </a:r>
                <a:r>
                  <a:rPr lang="en-US" dirty="0"/>
                  <a:t>, r)</a:t>
                </a:r>
              </a:p>
            </p:txBody>
          </p:sp>
        </mc:Choice>
        <mc:Fallback xmlns="">
          <p:sp>
            <p:nvSpPr>
              <p:cNvPr id="3" name="Content Placeholder 2">
                <a:extLst>
                  <a:ext uri="{FF2B5EF4-FFF2-40B4-BE49-F238E27FC236}">
                    <a16:creationId xmlns:a16="http://schemas.microsoft.com/office/drawing/2014/main" id="{A448545C-E901-4F80-8539-8C62D9CB7E2C}"/>
                  </a:ext>
                </a:extLst>
              </p:cNvPr>
              <p:cNvSpPr>
                <a:spLocks noGrp="1" noRot="1" noChangeAspect="1" noMove="1" noResize="1" noEditPoints="1" noAdjustHandles="1" noChangeArrowheads="1" noChangeShapeType="1" noTextEdit="1"/>
              </p:cNvSpPr>
              <p:nvPr>
                <p:ph idx="1"/>
              </p:nvPr>
            </p:nvSpPr>
            <p:spPr>
              <a:blipFill>
                <a:blip r:embed="rId2"/>
                <a:stretch>
                  <a:fillRect l="-1217" t="-2241"/>
                </a:stretch>
              </a:blipFill>
            </p:spPr>
            <p:txBody>
              <a:bodyPr/>
              <a:lstStyle/>
              <a:p>
                <a:r>
                  <a:rPr lang="en-US">
                    <a:noFill/>
                  </a:rPr>
                  <a:t> </a:t>
                </a:r>
              </a:p>
            </p:txBody>
          </p:sp>
        </mc:Fallback>
      </mc:AlternateContent>
    </p:spTree>
    <p:extLst>
      <p:ext uri="{BB962C8B-B14F-4D97-AF65-F5344CB8AC3E}">
        <p14:creationId xmlns:p14="http://schemas.microsoft.com/office/powerpoint/2010/main" val="2495801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AAF0A-E046-4E58-8CEE-B1D1A7124FD0}"/>
              </a:ext>
            </a:extLst>
          </p:cNvPr>
          <p:cNvSpPr>
            <a:spLocks noGrp="1"/>
          </p:cNvSpPr>
          <p:nvPr>
            <p:ph type="title"/>
          </p:nvPr>
        </p:nvSpPr>
        <p:spPr/>
        <p:txBody>
          <a:bodyPr/>
          <a:lstStyle/>
          <a:p>
            <a:r>
              <a:rPr lang="en-US" dirty="0"/>
              <a:t>We rearrange this to try to get a linear form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448545C-E901-4F80-8539-8C62D9CB7E2C}"/>
                  </a:ext>
                </a:extLst>
              </p:cNvPr>
              <p:cNvSpPr>
                <a:spLocks noGrp="1"/>
              </p:cNvSpPr>
              <p:nvPr>
                <p:ph idx="1"/>
              </p:nvPr>
            </p:nvSpPr>
            <p:spPr/>
            <p:txBody>
              <a:bodyPr>
                <a:normAutofit lnSpcReduction="10000"/>
              </a:bodyPr>
              <a:lstStyle/>
              <a:p>
                <a:pPr marL="0" indent="0">
                  <a:buNone/>
                </a:pPr>
                <a14:m>
                  <m:oMathPara xmlns:m="http://schemas.openxmlformats.org/officeDocument/2006/math">
                    <m:oMathParaPr>
                      <m:jc m:val="centerGroup"/>
                    </m:oMathParaPr>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2</m:t>
                          </m:r>
                        </m:sup>
                      </m:sSup>
                      <m:r>
                        <a:rPr lang="en-US" b="0" i="1" smtClean="0">
                          <a:latin typeface="Cambria Math" panose="02040503050406030204" pitchFamily="18" charset="0"/>
                        </a:rPr>
                        <m:t>−2⋅</m:t>
                      </m:r>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𝑦</m:t>
                          </m:r>
                        </m:e>
                        <m:sup>
                          <m:r>
                            <a:rPr lang="en-US" b="0" i="1" smtClean="0">
                              <a:latin typeface="Cambria Math" panose="02040503050406030204" pitchFamily="18" charset="0"/>
                            </a:rPr>
                            <m:t>2</m:t>
                          </m:r>
                        </m:sup>
                      </m:sSup>
                      <m:r>
                        <a:rPr lang="en-US" b="0" i="1" smtClean="0">
                          <a:latin typeface="Cambria Math" panose="02040503050406030204" pitchFamily="18" charset="0"/>
                        </a:rPr>
                        <m:t>−2⋅</m:t>
                      </m:r>
                      <m:r>
                        <a:rPr lang="en-US" b="0" i="1" smtClean="0">
                          <a:latin typeface="Cambria Math" panose="02040503050406030204" pitchFamily="18" charset="0"/>
                        </a:rPr>
                        <m:t>𝑦</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𝑦</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oMath>
                  </m:oMathPara>
                </a14:m>
                <a:endParaRPr lang="en-US" dirty="0"/>
              </a:p>
              <a:p>
                <a:pPr marL="0" indent="0">
                  <a:buNone/>
                </a:pPr>
                <a:r>
                  <a:rPr lang="en-US" dirty="0"/>
                  <a:t>Becomes:</a:t>
                </a:r>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𝑦</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r>
                        <a:rPr lang="en-US" b="0" i="1" smtClean="0">
                          <a:latin typeface="Cambria Math" panose="02040503050406030204" pitchFamily="18" charset="0"/>
                        </a:rPr>
                        <m:t>=2⋅</m:t>
                      </m:r>
                      <m:r>
                        <a:rPr lang="en-US" b="0" i="1" smtClean="0">
                          <a:latin typeface="Cambria Math" panose="02040503050406030204" pitchFamily="18" charset="0"/>
                        </a:rPr>
                        <m:t>𝑥</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+2⋅</m:t>
                      </m:r>
                      <m:r>
                        <a:rPr lang="en-US" b="0" i="1" smtClean="0">
                          <a:latin typeface="Cambria Math" panose="02040503050406030204" pitchFamily="18" charset="0"/>
                        </a:rPr>
                        <m:t>𝑦</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r>
                        <a:rPr lang="en-US" b="0" i="1" smtClean="0">
                          <a:latin typeface="Cambria Math" panose="02040503050406030204" pitchFamily="18" charset="0"/>
                        </a:rPr>
                        <m:t>−</m:t>
                      </m:r>
                      <m:r>
                        <m:rPr>
                          <m:lit/>
                        </m:rP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2</m:t>
                          </m:r>
                        </m:sup>
                      </m:s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𝑦</m:t>
                          </m:r>
                        </m:e>
                        <m:sup>
                          <m:r>
                            <a:rPr lang="en-US" b="0" i="1" smtClean="0">
                              <a:latin typeface="Cambria Math" panose="02040503050406030204" pitchFamily="18" charset="0"/>
                            </a:rPr>
                            <m:t>2</m:t>
                          </m:r>
                        </m:sup>
                      </m:sSup>
                      <m:r>
                        <m:rPr>
                          <m:lit/>
                        </m:rPr>
                        <a:rPr lang="en-US" b="0" i="1" smtClean="0">
                          <a:latin typeface="Cambria Math" panose="02040503050406030204" pitchFamily="18" charset="0"/>
                        </a:rPr>
                        <m:t>)</m:t>
                      </m:r>
                    </m:oMath>
                  </m:oMathPara>
                </a14:m>
                <a:endParaRPr lang="en-US" dirty="0"/>
              </a:p>
              <a:p>
                <a:pPr marL="0" indent="0">
                  <a:buNone/>
                </a:pPr>
                <a:br>
                  <a:rPr lang="en-US" dirty="0"/>
                </a:br>
                <a:r>
                  <a:rPr lang="en-US" dirty="0"/>
                  <a:t>For the first point:</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𝑦</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r>
                        <a:rPr lang="en-US" b="0" i="1" smtClean="0">
                          <a:latin typeface="Cambria Math" panose="02040503050406030204" pitchFamily="18" charset="0"/>
                        </a:rPr>
                        <m:t>−</m:t>
                      </m:r>
                      <m:r>
                        <m:rPr>
                          <m:lit/>
                        </m:rP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1</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𝑦</m:t>
                          </m:r>
                        </m:e>
                        <m:sub>
                          <m:r>
                            <a:rPr lang="en-US" b="0" i="1" smtClean="0">
                              <a:latin typeface="Cambria Math" panose="02040503050406030204" pitchFamily="18" charset="0"/>
                            </a:rPr>
                            <m:t>1</m:t>
                          </m:r>
                        </m:sub>
                        <m:sup>
                          <m:r>
                            <a:rPr lang="en-US" b="0" i="1" smtClean="0">
                              <a:latin typeface="Cambria Math" panose="02040503050406030204" pitchFamily="18" charset="0"/>
                            </a:rPr>
                            <m:t>2</m:t>
                          </m:r>
                        </m:sup>
                      </m:sSubSup>
                      <m:r>
                        <m:rPr>
                          <m:lit/>
                        </m:rPr>
                        <a:rPr lang="en-US" b="0" i="1" smtClean="0">
                          <a:latin typeface="Cambria Math" panose="02040503050406030204" pitchFamily="18" charset="0"/>
                        </a:rPr>
                        <m:t>)</m:t>
                      </m:r>
                    </m:oMath>
                  </m:oMathPara>
                </a14:m>
                <a:endParaRPr lang="en-US" dirty="0"/>
              </a:p>
              <a:p>
                <a:pPr marL="0" indent="0">
                  <a:buNone/>
                </a:pPr>
                <a:endParaRPr lang="en-US" dirty="0"/>
              </a:p>
              <a:p>
                <a:pPr marL="0" indent="0">
                  <a:buNone/>
                </a:pPr>
                <a:r>
                  <a:rPr lang="en-US" dirty="0"/>
                  <a:t>Let </a:t>
                </a:r>
                <a14:m>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01</m:t>
                        </m:r>
                      </m:sub>
                      <m:sup>
                        <m:r>
                          <a:rPr lang="en-US" b="0" i="1" smtClean="0">
                            <a:latin typeface="Cambria Math" panose="02040503050406030204" pitchFamily="18" charset="0"/>
                          </a:rPr>
                          <m:t>2</m:t>
                        </m:r>
                      </m:sup>
                    </m:sSubSup>
                  </m:oMath>
                </a14:m>
                <a:r>
                  <a:rPr lang="en-US" dirty="0"/>
                  <a:t> be the radial distance from the </a:t>
                </a:r>
                <a:r>
                  <a:rPr lang="en-US" dirty="0" err="1"/>
                  <a:t>origen</a:t>
                </a:r>
                <a:r>
                  <a:rPr lang="en-US" dirty="0"/>
                  <a:t> to point 1. Then:</a:t>
                </a:r>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𝑦</m:t>
                          </m:r>
                        </m:e>
                        <m:sub>
                          <m:r>
                            <a:rPr lang="en-US" b="0" i="1" smtClean="0">
                              <a:latin typeface="Cambria Math" panose="02040503050406030204" pitchFamily="18" charset="0"/>
                            </a:rPr>
                            <m:t>𝑐</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01</m:t>
                          </m:r>
                        </m:sub>
                        <m:sup>
                          <m:r>
                            <a:rPr lang="en-US" b="0" i="1" smtClean="0">
                              <a:latin typeface="Cambria Math" panose="02040503050406030204" pitchFamily="18" charset="0"/>
                            </a:rPr>
                            <m:t>2</m:t>
                          </m:r>
                        </m:sup>
                      </m:sSubSup>
                    </m:oMath>
                  </m:oMathPara>
                </a14:m>
                <a:endParaRPr lang="en-US" dirty="0"/>
              </a:p>
              <a:p>
                <a:pPr marL="0" indent="0">
                  <a:buNone/>
                </a:pPr>
                <a:endParaRPr lang="en-US" dirty="0"/>
              </a:p>
              <a:p>
                <a:pPr marL="0" indent="0">
                  <a:buNone/>
                </a:pPr>
                <a:endParaRPr lang="en-US"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A448545C-E901-4F80-8539-8C62D9CB7E2C}"/>
                  </a:ext>
                </a:extLst>
              </p:cNvPr>
              <p:cNvSpPr>
                <a:spLocks noGrp="1" noRot="1" noChangeAspect="1" noMove="1" noResize="1" noEditPoints="1" noAdjustHandles="1" noChangeArrowheads="1" noChangeShapeType="1" noTextEdit="1"/>
              </p:cNvSpPr>
              <p:nvPr>
                <p:ph idx="1"/>
              </p:nvPr>
            </p:nvSpPr>
            <p:spPr>
              <a:blipFill>
                <a:blip r:embed="rId2"/>
                <a:stretch>
                  <a:fillRect l="-1217" b="-840"/>
                </a:stretch>
              </a:blipFill>
            </p:spPr>
            <p:txBody>
              <a:bodyPr/>
              <a:lstStyle/>
              <a:p>
                <a:r>
                  <a:rPr lang="en-US">
                    <a:noFill/>
                  </a:rPr>
                  <a:t> </a:t>
                </a:r>
              </a:p>
            </p:txBody>
          </p:sp>
        </mc:Fallback>
      </mc:AlternateContent>
    </p:spTree>
    <p:extLst>
      <p:ext uri="{BB962C8B-B14F-4D97-AF65-F5344CB8AC3E}">
        <p14:creationId xmlns:p14="http://schemas.microsoft.com/office/powerpoint/2010/main" val="17616285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AAF0A-E046-4E58-8CEE-B1D1A7124FD0}"/>
              </a:ext>
            </a:extLst>
          </p:cNvPr>
          <p:cNvSpPr>
            <a:spLocks noGrp="1"/>
          </p:cNvSpPr>
          <p:nvPr>
            <p:ph type="title"/>
          </p:nvPr>
        </p:nvSpPr>
        <p:spPr/>
        <p:txBody>
          <a:bodyPr/>
          <a:lstStyle/>
          <a:p>
            <a:r>
              <a:rPr lang="en-US" dirty="0"/>
              <a:t>So for points 2 and 3:</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448545C-E901-4F80-8539-8C62D9CB7E2C}"/>
                  </a:ext>
                </a:extLst>
              </p:cNvPr>
              <p:cNvSpPr>
                <a:spLocks noGrp="1"/>
              </p:cNvSpPr>
              <p:nvPr>
                <p:ph idx="1"/>
              </p:nvPr>
            </p:nvSpPr>
            <p:spPr/>
            <p:txBody>
              <a:bodyPr/>
              <a:lstStyle/>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02</m:t>
                          </m:r>
                        </m:sub>
                        <m:sup>
                          <m:r>
                            <a:rPr lang="en-US" b="0" i="1" smtClean="0">
                              <a:latin typeface="Cambria Math" panose="02040503050406030204" pitchFamily="18" charset="0"/>
                            </a:rPr>
                            <m:t>2</m:t>
                          </m:r>
                        </m:sup>
                      </m:sSubSup>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01</m:t>
                          </m:r>
                        </m:sub>
                        <m:sup>
                          <m:r>
                            <a:rPr lang="en-US" b="0" i="1" smtClean="0">
                              <a:latin typeface="Cambria Math" panose="02040503050406030204" pitchFamily="18" charset="0"/>
                            </a:rPr>
                            <m:t>2</m:t>
                          </m:r>
                        </m:sup>
                      </m:sSubSup>
                    </m:oMath>
                  </m:oMathPara>
                </a14:m>
                <a:endParaRPr lang="en-US" dirty="0"/>
              </a:p>
              <a:p>
                <a:pPr marL="0" indent="0">
                  <a:buNone/>
                </a:pPr>
                <a:r>
                  <a:rPr lang="en-US" dirty="0"/>
                  <a:t>Or:</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m:rPr>
                              <m:lit/>
                            </m:rPr>
                            <a:rPr lang="en-US" b="0" i="1" smtClean="0">
                              <a:latin typeface="Cambria Math" panose="02040503050406030204" pitchFamily="18" charset="0"/>
                            </a:rPr>
                            <m:t>(</m:t>
                          </m:r>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m:rPr>
                          <m:lit/>
                        </m:rPr>
                        <a:rPr lang="en-US" b="0" i="1" smtClean="0">
                          <a:latin typeface="Cambria Math" panose="02040503050406030204" pitchFamily="18" charset="0"/>
                        </a:rPr>
                        <m:t>)</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+2⋅</m:t>
                      </m:r>
                      <m:r>
                        <m:rPr>
                          <m:lit/>
                        </m:rP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1</m:t>
                          </m:r>
                        </m:sub>
                      </m:sSub>
                      <m:r>
                        <m:rPr>
                          <m:lit/>
                        </m:rPr>
                        <a:rPr lang="en-US" b="0" i="1" smtClean="0">
                          <a:latin typeface="Cambria Math" panose="02040503050406030204" pitchFamily="18" charset="0"/>
                        </a:rPr>
                        <m:t>)</m:t>
                      </m:r>
                      <m:r>
                        <a:rPr lang="en-US" b="0" i="1" smtClean="0">
                          <a:latin typeface="Cambria Math" panose="02040503050406030204" pitchFamily="18" charset="0"/>
                        </a:rPr>
                        <m:t> =</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02</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01</m:t>
                          </m:r>
                        </m:sub>
                        <m:sup>
                          <m:r>
                            <a:rPr lang="en-US" b="0" i="1" smtClean="0">
                              <a:latin typeface="Cambria Math" panose="02040503050406030204" pitchFamily="18" charset="0"/>
                            </a:rPr>
                            <m:t>2</m:t>
                          </m:r>
                        </m:sup>
                      </m:sSubSup>
                    </m:oMath>
                  </m:oMathPara>
                </a14:m>
                <a:endParaRPr lang="en-US" dirty="0"/>
              </a:p>
              <a:p>
                <a:pPr marL="0" indent="0">
                  <a:buNone/>
                </a:pPr>
                <a:r>
                  <a:rPr lang="en-US" dirty="0"/>
                  <a:t>And similarly: 	</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m:rPr>
                              <m:lit/>
                            </m:rPr>
                            <a:rPr lang="en-US" b="0" i="1" smtClean="0">
                              <a:latin typeface="Cambria Math" panose="02040503050406030204" pitchFamily="18" charset="0"/>
                            </a:rPr>
                            <m:t>(</m:t>
                          </m:r>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m:rPr>
                          <m:lit/>
                        </m:rPr>
                        <a:rPr lang="en-US" b="0" i="1" smtClean="0">
                          <a:latin typeface="Cambria Math" panose="02040503050406030204" pitchFamily="18" charset="0"/>
                        </a:rPr>
                        <m:t>)</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+2⋅</m:t>
                      </m:r>
                      <m:r>
                        <m:rPr>
                          <m:lit/>
                        </m:rP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3</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2</m:t>
                          </m:r>
                        </m:sub>
                      </m:sSub>
                      <m:r>
                        <m:rPr>
                          <m:lit/>
                        </m:rPr>
                        <a:rPr lang="en-US" b="0" i="1" smtClean="0">
                          <a:latin typeface="Cambria Math" panose="02040503050406030204" pitchFamily="18" charset="0"/>
                        </a:rPr>
                        <m:t>)</m:t>
                      </m:r>
                      <m:r>
                        <a:rPr lang="en-US" b="0" i="1" smtClean="0">
                          <a:latin typeface="Cambria Math" panose="02040503050406030204" pitchFamily="18" charset="0"/>
                        </a:rPr>
                        <m:t> =</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03</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01</m:t>
                          </m:r>
                        </m:sub>
                        <m:sup>
                          <m:r>
                            <a:rPr lang="en-US" b="0" i="1" smtClean="0">
                              <a:latin typeface="Cambria Math" panose="02040503050406030204" pitchFamily="18" charset="0"/>
                            </a:rPr>
                            <m:t>2</m:t>
                          </m:r>
                        </m:sup>
                      </m:sSubSup>
                    </m:oMath>
                  </m:oMathPara>
                </a14:m>
                <a:endParaRPr lang="en-US"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A448545C-E901-4F80-8539-8C62D9CB7E2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en-US">
                    <a:noFill/>
                  </a:rPr>
                  <a:t> </a:t>
                </a:r>
              </a:p>
            </p:txBody>
          </p:sp>
        </mc:Fallback>
      </mc:AlternateContent>
    </p:spTree>
    <p:extLst>
      <p:ext uri="{BB962C8B-B14F-4D97-AF65-F5344CB8AC3E}">
        <p14:creationId xmlns:p14="http://schemas.microsoft.com/office/powerpoint/2010/main" val="2943846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AAF0A-E046-4E58-8CEE-B1D1A7124FD0}"/>
              </a:ext>
            </a:extLst>
          </p:cNvPr>
          <p:cNvSpPr>
            <a:spLocks noGrp="1"/>
          </p:cNvSpPr>
          <p:nvPr>
            <p:ph type="title"/>
          </p:nvPr>
        </p:nvSpPr>
        <p:spPr/>
        <p:txBody>
          <a:bodyPr/>
          <a:lstStyle/>
          <a:p>
            <a:r>
              <a:rPr lang="en-US" dirty="0"/>
              <a:t>This admits a matrix form: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448545C-E901-4F80-8539-8C62D9CB7E2C}"/>
                  </a:ext>
                </a:extLst>
              </p:cNvPr>
              <p:cNvSpPr>
                <a:spLocks noGrp="1"/>
              </p:cNvSpPr>
              <p:nvPr>
                <p:ph idx="1"/>
              </p:nvPr>
            </p:nvSpPr>
            <p:spPr/>
            <p:txBody>
              <a:bodyPr>
                <a:normAutofit lnSpcReduction="10000"/>
              </a:bodyPr>
              <a:lstStyle/>
              <a:p>
                <a:pPr marL="0"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m:rPr>
                              <m:lit/>
                            </m:rPr>
                            <a:rPr lang="en-US" b="0" i="1" smtClean="0">
                              <a:latin typeface="Cambria Math" panose="02040503050406030204" pitchFamily="18" charset="0"/>
                            </a:rPr>
                            <m:t>(</m:t>
                          </m:r>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m:rPr>
                          <m:lit/>
                        </m:rPr>
                        <a:rPr lang="en-US" b="0" i="1" smtClean="0">
                          <a:latin typeface="Cambria Math" panose="02040503050406030204" pitchFamily="18" charset="0"/>
                        </a:rPr>
                        <m:t>)</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+2⋅</m:t>
                      </m:r>
                      <m:r>
                        <m:rPr>
                          <m:lit/>
                        </m:rP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1</m:t>
                          </m:r>
                        </m:sub>
                      </m:sSub>
                      <m:r>
                        <m:rPr>
                          <m:lit/>
                        </m:rPr>
                        <a:rPr lang="en-US" b="0" i="1" smtClean="0">
                          <a:latin typeface="Cambria Math" panose="02040503050406030204" pitchFamily="18" charset="0"/>
                        </a:rPr>
                        <m:t>)</m:t>
                      </m:r>
                      <m:r>
                        <a:rPr lang="en-US" b="0" i="1" smtClean="0">
                          <a:latin typeface="Cambria Math" panose="02040503050406030204" pitchFamily="18" charset="0"/>
                        </a:rPr>
                        <m:t> =</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02</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01</m:t>
                          </m:r>
                        </m:sub>
                        <m:sup>
                          <m:r>
                            <a:rPr lang="en-US" b="0" i="1" smtClean="0">
                              <a:latin typeface="Cambria Math" panose="02040503050406030204" pitchFamily="18" charset="0"/>
                            </a:rPr>
                            <m:t>2</m:t>
                          </m:r>
                        </m:sup>
                      </m:sSubSup>
                    </m:oMath>
                  </m:oMathPara>
                </a14:m>
                <a:endParaRPr lang="en-US" dirty="0"/>
              </a:p>
              <a:p>
                <a:pPr marL="0"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2⋅</m:t>
                      </m:r>
                      <m:sSub>
                        <m:sSubPr>
                          <m:ctrlPr>
                            <a:rPr lang="en-US" b="0" i="1" smtClean="0">
                              <a:latin typeface="Cambria Math" panose="02040503050406030204" pitchFamily="18" charset="0"/>
                            </a:rPr>
                          </m:ctrlPr>
                        </m:sSubPr>
                        <m:e>
                          <m:r>
                            <m:rPr>
                              <m:lit/>
                            </m:rPr>
                            <a:rPr lang="en-US" b="0" i="1" smtClean="0">
                              <a:latin typeface="Cambria Math" panose="02040503050406030204" pitchFamily="18" charset="0"/>
                            </a:rPr>
                            <m:t>(</m:t>
                          </m:r>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m:rPr>
                          <m:lit/>
                        </m:rPr>
                        <a:rPr lang="en-US" b="0" i="1" smtClean="0">
                          <a:latin typeface="Cambria Math" panose="02040503050406030204" pitchFamily="18" charset="0"/>
                        </a:rPr>
                        <m:t>)</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𝑐</m:t>
                          </m:r>
                        </m:sub>
                      </m:sSub>
                      <m:r>
                        <a:rPr lang="en-US" b="0" i="1" smtClean="0">
                          <a:latin typeface="Cambria Math" panose="02040503050406030204" pitchFamily="18" charset="0"/>
                        </a:rPr>
                        <m:t>+2⋅</m:t>
                      </m:r>
                      <m:r>
                        <m:rPr>
                          <m:lit/>
                        </m:rP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3</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2</m:t>
                          </m:r>
                        </m:sub>
                      </m:sSub>
                      <m:r>
                        <m:rPr>
                          <m:lit/>
                        </m:rPr>
                        <a:rPr lang="en-US" b="0" i="1" smtClean="0">
                          <a:latin typeface="Cambria Math" panose="02040503050406030204" pitchFamily="18" charset="0"/>
                        </a:rPr>
                        <m:t>)</m:t>
                      </m:r>
                      <m:r>
                        <a:rPr lang="en-US" b="0" i="1" smtClean="0">
                          <a:latin typeface="Cambria Math" panose="02040503050406030204" pitchFamily="18" charset="0"/>
                        </a:rPr>
                        <m:t> =</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03</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01</m:t>
                          </m:r>
                        </m:sub>
                        <m:sup>
                          <m:r>
                            <a:rPr lang="en-US" b="0" i="1" smtClean="0">
                              <a:latin typeface="Cambria Math" panose="02040503050406030204" pitchFamily="18" charset="0"/>
                            </a:rPr>
                            <m:t>2</m:t>
                          </m:r>
                        </m:sup>
                      </m:sSubSup>
                    </m:oMath>
                  </m:oMathPara>
                </a14:m>
                <a:endParaRPr lang="en-US" dirty="0"/>
              </a:p>
              <a:p>
                <a:pPr marL="0" indent="0">
                  <a:buNone/>
                </a:pPr>
                <a:r>
                  <a:rPr lang="en-US" dirty="0"/>
                  <a:t>Becomes:</a:t>
                </a:r>
              </a:p>
              <a:p>
                <a:pPr marL="0" indent="0" algn="ctr">
                  <a:buNone/>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m>
                            <m:mPr>
                              <m:mcs>
                                <m:mc>
                                  <m:mcPr>
                                    <m:count m:val="2"/>
                                    <m:mcJc m:val="center"/>
                                  </m:mcPr>
                                </m:mc>
                              </m:mcs>
                              <m:ctrlPr>
                                <a:rPr lang="en-US" b="0" i="1" smtClean="0">
                                  <a:latin typeface="Cambria Math" panose="02040503050406030204" pitchFamily="18" charset="0"/>
                                </a:rPr>
                              </m:ctrlPr>
                            </m:mPr>
                            <m:mr>
                              <m:e>
                                <m:sSub>
                                  <m:sSubPr>
                                    <m:ctrlPr>
                                      <a:rPr lang="en-US" b="0" i="1" smtClean="0">
                                        <a:latin typeface="Cambria Math" panose="02040503050406030204" pitchFamily="18" charset="0"/>
                                      </a:rPr>
                                    </m:ctrlPr>
                                  </m:sSubPr>
                                  <m:e>
                                    <m:r>
                                      <m:rPr>
                                        <m:lit/>
                                      </m:rPr>
                                      <a:rPr lang="en-US" b="0" i="1" smtClean="0">
                                        <a:latin typeface="Cambria Math" panose="02040503050406030204" pitchFamily="18" charset="0"/>
                                      </a:rPr>
                                      <m:t>(</m:t>
                                    </m:r>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m:rPr>
                                    <m:lit/>
                                  </m:rPr>
                                  <a:rPr lang="en-US" b="0" i="1" smtClean="0">
                                    <a:latin typeface="Cambria Math" panose="02040503050406030204" pitchFamily="18" charset="0"/>
                                  </a:rPr>
                                  <m:t>)</m:t>
                                </m:r>
                              </m:e>
                              <m:e>
                                <m:r>
                                  <m:rPr>
                                    <m:lit/>
                                  </m:rP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1</m:t>
                                    </m:r>
                                  </m:sub>
                                </m:sSub>
                                <m:r>
                                  <m:rPr>
                                    <m:lit/>
                                  </m:rPr>
                                  <a:rPr lang="en-US" b="0" i="1" smtClean="0">
                                    <a:latin typeface="Cambria Math" panose="02040503050406030204" pitchFamily="18" charset="0"/>
                                  </a:rPr>
                                  <m:t>)</m:t>
                                </m:r>
                              </m:e>
                            </m:mr>
                            <m:mr>
                              <m:e>
                                <m:sSub>
                                  <m:sSubPr>
                                    <m:ctrlPr>
                                      <a:rPr lang="en-US" b="0" i="1" smtClean="0">
                                        <a:latin typeface="Cambria Math" panose="02040503050406030204" pitchFamily="18" charset="0"/>
                                      </a:rPr>
                                    </m:ctrlPr>
                                  </m:sSubPr>
                                  <m:e>
                                    <m:r>
                                      <m:rPr>
                                        <m:lit/>
                                      </m:rPr>
                                      <a:rPr lang="en-US" b="0" i="1" smtClean="0">
                                        <a:latin typeface="Cambria Math" panose="02040503050406030204" pitchFamily="18" charset="0"/>
                                      </a:rPr>
                                      <m:t>(</m:t>
                                    </m:r>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m:rPr>
                                    <m:lit/>
                                  </m:rPr>
                                  <a:rPr lang="en-US" b="0" i="1" smtClean="0">
                                    <a:latin typeface="Cambria Math" panose="02040503050406030204" pitchFamily="18" charset="0"/>
                                  </a:rPr>
                                  <m:t>)</m:t>
                                </m:r>
                              </m:e>
                              <m:e>
                                <m:r>
                                  <m:rPr>
                                    <m:lit/>
                                  </m:rP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3</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2</m:t>
                                    </m:r>
                                  </m:sub>
                                </m:sSub>
                                <m:r>
                                  <m:rPr>
                                    <m:lit/>
                                  </m:rPr>
                                  <a:rPr lang="en-US" b="0" i="1" smtClean="0">
                                    <a:latin typeface="Cambria Math" panose="02040503050406030204" pitchFamily="18" charset="0"/>
                                  </a:rPr>
                                  <m:t>)</m:t>
                                </m:r>
                              </m:e>
                            </m:mr>
                          </m:m>
                        </m:e>
                      </m:d>
                      <m:d>
                        <m:dPr>
                          <m:begChr m:val="["/>
                          <m:endChr m:val="]"/>
                          <m:ctrlPr>
                            <a:rPr lang="en-US" b="0"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m:rPr>
                                        <m:brk m:alnAt="7"/>
                                      </m:rPr>
                                      <a:rPr lang="en-US" b="0" i="1" smtClean="0">
                                        <a:latin typeface="Cambria Math" panose="02040503050406030204" pitchFamily="18" charset="0"/>
                                      </a:rPr>
                                      <m:t>𝑐</m:t>
                                    </m:r>
                                  </m:sub>
                                </m:sSub>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e>
                            </m:mr>
                          </m:m>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d>
                        <m:dPr>
                          <m:begChr m:val="["/>
                          <m:endChr m:val="]"/>
                          <m:ctrlPr>
                            <a:rPr lang="en-US" b="0"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02</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01</m:t>
                                    </m:r>
                                  </m:sub>
                                  <m:sup>
                                    <m:r>
                                      <a:rPr lang="en-US" b="0" i="1" smtClean="0">
                                        <a:latin typeface="Cambria Math" panose="02040503050406030204" pitchFamily="18" charset="0"/>
                                      </a:rPr>
                                      <m:t>2</m:t>
                                    </m:r>
                                  </m:sup>
                                </m:sSubSup>
                              </m:e>
                            </m:mr>
                            <m:m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03</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𝑟</m:t>
                                    </m:r>
                                  </m:e>
                                  <m:sub>
                                    <m:r>
                                      <a:rPr lang="en-US" b="0" i="1" smtClean="0">
                                        <a:latin typeface="Cambria Math" panose="02040503050406030204" pitchFamily="18" charset="0"/>
                                      </a:rPr>
                                      <m:t>01</m:t>
                                    </m:r>
                                  </m:sub>
                                  <m:sup>
                                    <m:r>
                                      <a:rPr lang="en-US" b="0" i="1" smtClean="0">
                                        <a:latin typeface="Cambria Math" panose="02040503050406030204" pitchFamily="18" charset="0"/>
                                      </a:rPr>
                                      <m:t>2</m:t>
                                    </m:r>
                                  </m:sup>
                                </m:sSubSup>
                              </m:e>
                            </m:mr>
                          </m:m>
                        </m:e>
                      </m:d>
                    </m:oMath>
                  </m:oMathPara>
                </a14:m>
                <a:endParaRPr lang="en-US" b="0" dirty="0"/>
              </a:p>
              <a:p>
                <a:pPr marL="0" indent="0">
                  <a:buNone/>
                </a:pPr>
                <a:endParaRPr lang="en-US" dirty="0"/>
              </a:p>
              <a:p>
                <a:pPr marL="0" indent="0">
                  <a:buNone/>
                </a:pPr>
                <a:r>
                  <a:rPr lang="en-US" dirty="0"/>
                  <a:t>Which has the form of a regression equation:</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𝐴</m:t>
                      </m:r>
                      <m:d>
                        <m:dPr>
                          <m:begChr m:val="["/>
                          <m:endChr m:val="]"/>
                          <m:ctrlPr>
                            <a:rPr lang="en-US" b="0"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m:rPr>
                                        <m:brk m:alnAt="7"/>
                                      </m:rPr>
                                      <a:rPr lang="en-US" b="0" i="1" smtClean="0">
                                        <a:latin typeface="Cambria Math" panose="02040503050406030204" pitchFamily="18" charset="0"/>
                                      </a:rPr>
                                      <m:t>𝑐</m:t>
                                    </m:r>
                                  </m:sub>
                                </m:sSub>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e>
                            </m:mr>
                          </m:m>
                        </m:e>
                      </m:d>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ea typeface="Cambria Math" panose="02040503050406030204" pitchFamily="18" charset="0"/>
                        </a:rPr>
                        <m:t>⇒</m:t>
                      </m:r>
                      <m:d>
                        <m:dPr>
                          <m:begChr m:val="["/>
                          <m:endChr m:val="]"/>
                          <m:ctrlPr>
                            <a:rPr lang="en-US" b="0"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m:rPr>
                                        <m:brk m:alnAt="7"/>
                                      </m:rPr>
                                      <a:rPr lang="en-US" b="0" i="1" smtClean="0">
                                        <a:latin typeface="Cambria Math" panose="02040503050406030204" pitchFamily="18" charset="0"/>
                                      </a:rPr>
                                      <m:t>𝑐</m:t>
                                    </m:r>
                                  </m:sub>
                                </m:sSub>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𝑐</m:t>
                                    </m:r>
                                  </m:sub>
                                </m:sSub>
                              </m:e>
                            </m:mr>
                          </m:m>
                        </m:e>
                      </m:d>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𝐴</m:t>
                          </m:r>
                        </m:e>
                        <m:sup>
                          <m:r>
                            <a:rPr lang="en-US" b="0" i="1" smtClean="0">
                              <a:latin typeface="Cambria Math" panose="02040503050406030204" pitchFamily="18" charset="0"/>
                            </a:rPr>
                            <m:t>−1</m:t>
                          </m:r>
                        </m:sup>
                      </m:sSup>
                      <m:r>
                        <a:rPr lang="en-US" b="0" i="1" smtClean="0">
                          <a:latin typeface="Cambria Math" panose="02040503050406030204" pitchFamily="18" charset="0"/>
                        </a:rPr>
                        <m:t>⋅</m:t>
                      </m:r>
                      <m:r>
                        <a:rPr lang="en-US" b="0" i="1" smtClean="0">
                          <a:latin typeface="Cambria Math" panose="02040503050406030204" pitchFamily="18" charset="0"/>
                        </a:rPr>
                        <m:t>𝑏</m:t>
                      </m:r>
                    </m:oMath>
                  </m:oMathPara>
                </a14:m>
                <a:endParaRPr lang="en-US" dirty="0"/>
              </a:p>
              <a:p>
                <a:pPr marL="0" indent="0" algn="ctr">
                  <a:buNone/>
                </a:pPr>
                <a:endParaRPr lang="en-US" dirty="0"/>
              </a:p>
            </p:txBody>
          </p:sp>
        </mc:Choice>
        <mc:Fallback xmlns="">
          <p:sp>
            <p:nvSpPr>
              <p:cNvPr id="3" name="Content Placeholder 2">
                <a:extLst>
                  <a:ext uri="{FF2B5EF4-FFF2-40B4-BE49-F238E27FC236}">
                    <a16:creationId xmlns:a16="http://schemas.microsoft.com/office/drawing/2014/main" id="{A448545C-E901-4F80-8539-8C62D9CB7E2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en-US">
                    <a:noFill/>
                  </a:rPr>
                  <a:t> </a:t>
                </a:r>
              </a:p>
            </p:txBody>
          </p:sp>
        </mc:Fallback>
      </mc:AlternateContent>
    </p:spTree>
    <p:extLst>
      <p:ext uri="{BB962C8B-B14F-4D97-AF65-F5344CB8AC3E}">
        <p14:creationId xmlns:p14="http://schemas.microsoft.com/office/powerpoint/2010/main" val="19131971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1F2C0-C1B8-424A-9171-28197BA79BE3}"/>
              </a:ext>
            </a:extLst>
          </p:cNvPr>
          <p:cNvSpPr>
            <a:spLocks noGrp="1"/>
          </p:cNvSpPr>
          <p:nvPr>
            <p:ph type="title"/>
          </p:nvPr>
        </p:nvSpPr>
        <p:spPr/>
        <p:txBody>
          <a:bodyPr/>
          <a:lstStyle/>
          <a:p>
            <a:r>
              <a:rPr lang="en-US" dirty="0"/>
              <a:t>The solution to this is solved via the MATLAB code:</a:t>
            </a:r>
          </a:p>
        </p:txBody>
      </p:sp>
      <p:sp>
        <p:nvSpPr>
          <p:cNvPr id="3" name="Content Placeholder 2">
            <a:extLst>
              <a:ext uri="{FF2B5EF4-FFF2-40B4-BE49-F238E27FC236}">
                <a16:creationId xmlns:a16="http://schemas.microsoft.com/office/drawing/2014/main" id="{313F8574-85EF-47F9-A9DC-982AB4708457}"/>
              </a:ext>
            </a:extLst>
          </p:cNvPr>
          <p:cNvSpPr>
            <a:spLocks noGrp="1"/>
          </p:cNvSpPr>
          <p:nvPr>
            <p:ph idx="1"/>
          </p:nvPr>
        </p:nvSpPr>
        <p:spPr/>
        <p:txBody>
          <a:bodyPr/>
          <a:lstStyle/>
          <a:p>
            <a:pPr marL="0" indent="0">
              <a:buNone/>
            </a:pPr>
            <a:r>
              <a:rPr lang="en-US" dirty="0"/>
              <a:t>Set up vectors:</a:t>
            </a:r>
          </a:p>
          <a:p>
            <a:pPr marL="0" indent="0">
              <a:buNone/>
            </a:pPr>
            <a:endParaRPr lang="en-US" dirty="0"/>
          </a:p>
          <a:p>
            <a:pPr marL="0" indent="0">
              <a:buNone/>
            </a:pPr>
            <a:r>
              <a:rPr lang="en-US" dirty="0"/>
              <a:t>Solve the problem:</a:t>
            </a:r>
          </a:p>
        </p:txBody>
      </p:sp>
      <p:sp>
        <p:nvSpPr>
          <p:cNvPr id="4" name="Text Box 2">
            <a:extLst>
              <a:ext uri="{FF2B5EF4-FFF2-40B4-BE49-F238E27FC236}">
                <a16:creationId xmlns:a16="http://schemas.microsoft.com/office/drawing/2014/main" id="{B038768E-C654-4483-B759-6148F331BC88}"/>
              </a:ext>
            </a:extLst>
          </p:cNvPr>
          <p:cNvSpPr txBox="1">
            <a:spLocks noChangeArrowheads="1"/>
          </p:cNvSpPr>
          <p:nvPr/>
        </p:nvSpPr>
        <p:spPr bwMode="auto">
          <a:xfrm>
            <a:off x="3577275" y="1245983"/>
            <a:ext cx="7043099" cy="1049542"/>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r>
              <a:rPr lang="en-US" sz="1000" dirty="0" err="1">
                <a:solidFill>
                  <a:srgbClr val="000000"/>
                </a:solidFill>
                <a:latin typeface="Courier New" panose="02070309020205020404" pitchFamily="49" charset="0"/>
              </a:rPr>
              <a:t>num_solutions</a:t>
            </a:r>
            <a:r>
              <a:rPr lang="en-US" sz="1000" dirty="0">
                <a:solidFill>
                  <a:srgbClr val="000000"/>
                </a:solidFill>
                <a:latin typeface="Courier New" panose="02070309020205020404" pitchFamily="49" charset="0"/>
              </a:rPr>
              <a:t> = length(points(:,1))-2; </a:t>
            </a:r>
            <a:r>
              <a:rPr lang="en-US" sz="1000" dirty="0">
                <a:solidFill>
                  <a:srgbClr val="028009"/>
                </a:solidFill>
                <a:latin typeface="Courier New" panose="02070309020205020404" pitchFamily="49" charset="0"/>
              </a:rPr>
              <a:t>% This is the number of solutions to expect</a:t>
            </a:r>
          </a:p>
          <a:p>
            <a:r>
              <a:rPr lang="en-US" sz="1000" dirty="0" err="1">
                <a:solidFill>
                  <a:srgbClr val="000000"/>
                </a:solidFill>
                <a:latin typeface="Courier New" panose="02070309020205020404" pitchFamily="49" charset="0"/>
              </a:rPr>
              <a:t>r_squared</a:t>
            </a:r>
            <a:r>
              <a:rPr lang="en-US" sz="1000" dirty="0">
                <a:solidFill>
                  <a:srgbClr val="000000"/>
                </a:solidFill>
                <a:latin typeface="Courier New" panose="02070309020205020404" pitchFamily="49" charset="0"/>
              </a:rPr>
              <a:t> = sum(points.^2,2); </a:t>
            </a:r>
            <a:r>
              <a:rPr lang="en-US" sz="1000" dirty="0">
                <a:solidFill>
                  <a:srgbClr val="028009"/>
                </a:solidFill>
                <a:latin typeface="Courier New" panose="02070309020205020404" pitchFamily="49" charset="0"/>
              </a:rPr>
              <a:t>% These are the radii-squared of points from origin</a:t>
            </a:r>
          </a:p>
          <a:p>
            <a:r>
              <a:rPr lang="en-US" sz="1000" dirty="0" err="1">
                <a:solidFill>
                  <a:srgbClr val="000000"/>
                </a:solidFill>
                <a:latin typeface="Courier New" panose="02070309020205020404" pitchFamily="49" charset="0"/>
              </a:rPr>
              <a:t>diff_points</a:t>
            </a:r>
            <a:r>
              <a:rPr lang="en-US" sz="1000" dirty="0">
                <a:solidFill>
                  <a:srgbClr val="000000"/>
                </a:solidFill>
                <a:latin typeface="Courier New" panose="02070309020205020404" pitchFamily="49" charset="0"/>
              </a:rPr>
              <a:t> = diff(points);</a:t>
            </a:r>
          </a:p>
          <a:p>
            <a:r>
              <a:rPr lang="en-US" sz="1000" dirty="0" err="1">
                <a:solidFill>
                  <a:srgbClr val="000000"/>
                </a:solidFill>
                <a:latin typeface="Courier New" panose="02070309020205020404" pitchFamily="49" charset="0"/>
              </a:rPr>
              <a:t>diff_x</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diff_points</a:t>
            </a:r>
            <a:r>
              <a:rPr lang="en-US" sz="1000" dirty="0">
                <a:solidFill>
                  <a:srgbClr val="000000"/>
                </a:solidFill>
                <a:latin typeface="Courier New" panose="02070309020205020404" pitchFamily="49" charset="0"/>
              </a:rPr>
              <a:t>(:,1);</a:t>
            </a:r>
          </a:p>
          <a:p>
            <a:r>
              <a:rPr lang="en-US" sz="1000" dirty="0" err="1">
                <a:solidFill>
                  <a:srgbClr val="000000"/>
                </a:solidFill>
                <a:latin typeface="Courier New" panose="02070309020205020404" pitchFamily="49" charset="0"/>
              </a:rPr>
              <a:t>diff_y</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diff_points</a:t>
            </a:r>
            <a:r>
              <a:rPr lang="en-US" sz="1000" dirty="0">
                <a:solidFill>
                  <a:srgbClr val="000000"/>
                </a:solidFill>
                <a:latin typeface="Courier New" panose="02070309020205020404" pitchFamily="49" charset="0"/>
              </a:rPr>
              <a:t>(:,2);</a:t>
            </a:r>
          </a:p>
          <a:p>
            <a:r>
              <a:rPr lang="en-US" sz="1000" dirty="0" err="1">
                <a:solidFill>
                  <a:srgbClr val="000000"/>
                </a:solidFill>
                <a:latin typeface="Courier New" panose="02070309020205020404" pitchFamily="49" charset="0"/>
              </a:rPr>
              <a:t>diff_rsquared</a:t>
            </a:r>
            <a:r>
              <a:rPr lang="en-US" sz="1000" dirty="0">
                <a:solidFill>
                  <a:srgbClr val="000000"/>
                </a:solidFill>
                <a:latin typeface="Courier New" panose="02070309020205020404" pitchFamily="49" charset="0"/>
              </a:rPr>
              <a:t> = diff(</a:t>
            </a:r>
            <a:r>
              <a:rPr lang="en-US" sz="1000" dirty="0" err="1">
                <a:solidFill>
                  <a:srgbClr val="000000"/>
                </a:solidFill>
                <a:latin typeface="Courier New" panose="02070309020205020404" pitchFamily="49" charset="0"/>
              </a:rPr>
              <a:t>r_squared</a:t>
            </a:r>
            <a:r>
              <a:rPr lang="en-US" sz="1000" dirty="0">
                <a:solidFill>
                  <a:srgbClr val="000000"/>
                </a:solidFill>
                <a:latin typeface="Courier New" panose="02070309020205020404" pitchFamily="49" charset="0"/>
              </a:rPr>
              <a:t>);</a:t>
            </a: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5" name="Text Box 2">
            <a:extLst>
              <a:ext uri="{FF2B5EF4-FFF2-40B4-BE49-F238E27FC236}">
                <a16:creationId xmlns:a16="http://schemas.microsoft.com/office/drawing/2014/main" id="{65BFC933-84BA-4197-BA0F-F8380919696A}"/>
              </a:ext>
            </a:extLst>
          </p:cNvPr>
          <p:cNvSpPr txBox="1">
            <a:spLocks noChangeArrowheads="1"/>
          </p:cNvSpPr>
          <p:nvPr/>
        </p:nvSpPr>
        <p:spPr bwMode="auto">
          <a:xfrm>
            <a:off x="3886591" y="2430462"/>
            <a:ext cx="6905233" cy="4141788"/>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r>
              <a:rPr lang="en-US" sz="800" dirty="0">
                <a:solidFill>
                  <a:srgbClr val="0E00FF"/>
                </a:solidFill>
                <a:latin typeface="Courier New" panose="02070309020205020404" pitchFamily="49" charset="0"/>
              </a:rPr>
              <a:t>if</a:t>
            </a:r>
            <a:r>
              <a:rPr lang="en-US" sz="800" dirty="0">
                <a:solidFill>
                  <a:srgbClr val="000000"/>
                </a:solidFill>
                <a:latin typeface="Courier New" panose="02070309020205020404" pitchFamily="49" charset="0"/>
              </a:rPr>
              <a:t> 1 == </a:t>
            </a:r>
            <a:r>
              <a:rPr lang="en-US" sz="800" dirty="0" err="1">
                <a:solidFill>
                  <a:srgbClr val="000000"/>
                </a:solidFill>
                <a:latin typeface="Courier New" panose="02070309020205020404" pitchFamily="49" charset="0"/>
              </a:rPr>
              <a:t>num_solutions</a:t>
            </a:r>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Expecting just one solution. No need for big A, b matrices    </a:t>
            </a:r>
          </a:p>
          <a:p>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solve for the center point    </a:t>
            </a:r>
          </a:p>
          <a:p>
            <a:r>
              <a:rPr lang="en-US" sz="800" dirty="0">
                <a:solidFill>
                  <a:srgbClr val="000000"/>
                </a:solidFill>
                <a:latin typeface="Courier New" panose="02070309020205020404" pitchFamily="49" charset="0"/>
              </a:rPr>
              <a:t>    A = [</a:t>
            </a:r>
            <a:r>
              <a:rPr lang="en-US" sz="800" dirty="0" err="1">
                <a:solidFill>
                  <a:srgbClr val="000000"/>
                </a:solidFill>
                <a:latin typeface="Courier New" panose="02070309020205020404" pitchFamily="49" charset="0"/>
              </a:rPr>
              <a:t>diff_x</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diff_y</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b = 1/2*</a:t>
            </a:r>
            <a:r>
              <a:rPr lang="en-US" sz="800" dirty="0" err="1">
                <a:solidFill>
                  <a:srgbClr val="000000"/>
                </a:solidFill>
                <a:latin typeface="Courier New" panose="02070309020205020404" pitchFamily="49" charset="0"/>
              </a:rPr>
              <a:t>diff_rsquared</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E00FF"/>
                </a:solidFill>
                <a:latin typeface="Courier New" panose="02070309020205020404" pitchFamily="49" charset="0"/>
              </a:rPr>
              <a:t>else</a:t>
            </a:r>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Simultaneous solutions to be calculated - create big A and b matrices    </a:t>
            </a:r>
          </a:p>
          <a:p>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Construct the A-matrix and b matrix that will create the regressor.</a:t>
            </a:r>
          </a:p>
          <a:p>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Start by filling A and b matrices up with zeros (see notes for</a:t>
            </a:r>
          </a:p>
          <a:p>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explanation of </a:t>
            </a:r>
            <a:r>
              <a:rPr lang="en-US" sz="800" dirty="0" err="1">
                <a:solidFill>
                  <a:srgbClr val="028009"/>
                </a:solidFill>
                <a:latin typeface="Courier New" panose="02070309020205020404" pitchFamily="49" charset="0"/>
              </a:rPr>
              <a:t>iputs</a:t>
            </a:r>
            <a:r>
              <a:rPr lang="en-US" sz="800" dirty="0">
                <a:solidFill>
                  <a:srgbClr val="028009"/>
                </a:solidFill>
                <a:latin typeface="Courier New" panose="02070309020205020404" pitchFamily="49" charset="0"/>
              </a:rPr>
              <a:t>)</a:t>
            </a:r>
          </a:p>
          <a:p>
            <a:r>
              <a:rPr lang="pt-BR" sz="800" dirty="0">
                <a:solidFill>
                  <a:srgbClr val="000000"/>
                </a:solidFill>
                <a:latin typeface="Courier New" panose="02070309020205020404" pitchFamily="49" charset="0"/>
              </a:rPr>
              <a:t>    A = zeros(2*num_solutions,2*num_solutions);</a:t>
            </a:r>
          </a:p>
          <a:p>
            <a:r>
              <a:rPr lang="pt-BR" sz="800" dirty="0">
                <a:solidFill>
                  <a:srgbClr val="000000"/>
                </a:solidFill>
                <a:latin typeface="Courier New" panose="02070309020205020404" pitchFamily="49" charset="0"/>
              </a:rPr>
              <a:t>    b = zeros(2*num_solutions,1);</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Fill in the non-zero portions of the matrix, which will be 1 per each</a:t>
            </a:r>
          </a:p>
          <a:p>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of the N solutions</a:t>
            </a:r>
          </a:p>
          <a:p>
            <a:r>
              <a:rPr lang="da-DK" sz="800" dirty="0">
                <a:solidFill>
                  <a:srgbClr val="000000"/>
                </a:solidFill>
                <a:latin typeface="Courier New" panose="02070309020205020404" pitchFamily="49" charset="0"/>
              </a:rPr>
              <a:t>    </a:t>
            </a:r>
            <a:r>
              <a:rPr lang="da-DK" sz="800" dirty="0">
                <a:solidFill>
                  <a:srgbClr val="0E00FF"/>
                </a:solidFill>
                <a:latin typeface="Courier New" panose="02070309020205020404" pitchFamily="49" charset="0"/>
              </a:rPr>
              <a:t>for</a:t>
            </a:r>
            <a:r>
              <a:rPr lang="da-DK" sz="800" dirty="0">
                <a:solidFill>
                  <a:srgbClr val="000000"/>
                </a:solidFill>
                <a:latin typeface="Courier New" panose="02070309020205020404" pitchFamily="49" charset="0"/>
              </a:rPr>
              <a:t> i_solution = 1:num_solutions</a:t>
            </a:r>
          </a:p>
          <a:p>
            <a:r>
              <a:rPr lang="en-US" sz="800" dirty="0">
                <a:solidFill>
                  <a:srgbClr val="000000"/>
                </a:solidFill>
                <a:latin typeface="Courier New" panose="02070309020205020404" pitchFamily="49" charset="0"/>
              </a:rPr>
              <a:t>        A(1+2*(i_solution-1):2+2*(i_solution-1),1+2*(i_solution-1)) = </a:t>
            </a:r>
            <a:r>
              <a:rPr lang="en-US" sz="800" dirty="0">
                <a:solidFill>
                  <a:srgbClr val="0E00FF"/>
                </a:solidFill>
                <a:latin typeface="Courier New" panose="02070309020205020404" pitchFamily="49" charset="0"/>
              </a:rPr>
              <a:t>...</a:t>
            </a:r>
          </a:p>
          <a:p>
            <a:r>
              <a:rPr lang="fr-FR" sz="800" dirty="0">
                <a:solidFill>
                  <a:srgbClr val="000000"/>
                </a:solidFill>
                <a:latin typeface="Courier New" panose="02070309020205020404" pitchFamily="49" charset="0"/>
              </a:rPr>
              <a:t>            </a:t>
            </a:r>
            <a:r>
              <a:rPr lang="fr-FR" sz="800" dirty="0" err="1">
                <a:solidFill>
                  <a:srgbClr val="000000"/>
                </a:solidFill>
                <a:latin typeface="Courier New" panose="02070309020205020404" pitchFamily="49" charset="0"/>
              </a:rPr>
              <a:t>diff_x</a:t>
            </a:r>
            <a:r>
              <a:rPr lang="fr-FR" sz="800" dirty="0">
                <a:solidFill>
                  <a:srgbClr val="000000"/>
                </a:solidFill>
                <a:latin typeface="Courier New" panose="02070309020205020404" pitchFamily="49" charset="0"/>
              </a:rPr>
              <a:t>(i_solution:i_solution+1);</a:t>
            </a:r>
          </a:p>
          <a:p>
            <a:r>
              <a:rPr lang="en-US" sz="800" dirty="0">
                <a:solidFill>
                  <a:srgbClr val="000000"/>
                </a:solidFill>
                <a:latin typeface="Courier New" panose="02070309020205020404" pitchFamily="49" charset="0"/>
              </a:rPr>
              <a:t>        A(1+2*(i_solution-1):2+2*(i_solution-1),2+2*(i_solution-1)) = </a:t>
            </a:r>
            <a:r>
              <a:rPr lang="en-US" sz="800" dirty="0">
                <a:solidFill>
                  <a:srgbClr val="0E00FF"/>
                </a:solidFill>
                <a:latin typeface="Courier New" panose="02070309020205020404" pitchFamily="49" charset="0"/>
              </a:rPr>
              <a:t>...</a:t>
            </a:r>
          </a:p>
          <a:p>
            <a:r>
              <a:rPr lang="fr-FR" sz="800" dirty="0">
                <a:solidFill>
                  <a:srgbClr val="000000"/>
                </a:solidFill>
                <a:latin typeface="Courier New" panose="02070309020205020404" pitchFamily="49" charset="0"/>
              </a:rPr>
              <a:t>            </a:t>
            </a:r>
            <a:r>
              <a:rPr lang="fr-FR" sz="800" dirty="0" err="1">
                <a:solidFill>
                  <a:srgbClr val="000000"/>
                </a:solidFill>
                <a:latin typeface="Courier New" panose="02070309020205020404" pitchFamily="49" charset="0"/>
              </a:rPr>
              <a:t>diff_y</a:t>
            </a:r>
            <a:r>
              <a:rPr lang="fr-FR" sz="800" dirty="0">
                <a:solidFill>
                  <a:srgbClr val="000000"/>
                </a:solidFill>
                <a:latin typeface="Courier New" panose="02070309020205020404" pitchFamily="49" charset="0"/>
              </a:rPr>
              <a:t>(i_solution:i_solution+1);        </a:t>
            </a:r>
          </a:p>
          <a:p>
            <a:r>
              <a:rPr lang="en-US" sz="800" dirty="0">
                <a:solidFill>
                  <a:srgbClr val="000000"/>
                </a:solidFill>
                <a:latin typeface="Courier New" panose="02070309020205020404" pitchFamily="49" charset="0"/>
              </a:rPr>
              <a:t>        b(1+2*(i_solution-1):2+2*(i_solution-1),1) =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1/2*</a:t>
            </a:r>
            <a:r>
              <a:rPr lang="en-US" sz="800" dirty="0" err="1">
                <a:solidFill>
                  <a:srgbClr val="000000"/>
                </a:solidFill>
                <a:latin typeface="Courier New" panose="02070309020205020404" pitchFamily="49" charset="0"/>
              </a:rPr>
              <a:t>diff_rsquared</a:t>
            </a:r>
            <a:r>
              <a:rPr lang="en-US" sz="800" dirty="0">
                <a:solidFill>
                  <a:srgbClr val="000000"/>
                </a:solidFill>
                <a:latin typeface="Courier New" panose="02070309020205020404" pitchFamily="49" charset="0"/>
              </a:rPr>
              <a:t>(i_solution:i_solution+1);</a:t>
            </a:r>
          </a:p>
          <a:p>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end</a:t>
            </a:r>
          </a:p>
          <a:p>
            <a:r>
              <a:rPr lang="en-US" sz="800" dirty="0">
                <a:solidFill>
                  <a:srgbClr val="0E00FF"/>
                </a:solidFill>
                <a:latin typeface="Courier New" panose="02070309020205020404" pitchFamily="49" charset="0"/>
              </a:rPr>
              <a:t>end</a:t>
            </a:r>
          </a:p>
          <a:p>
            <a:r>
              <a:rPr lang="en-US" sz="800" dirty="0">
                <a:solidFill>
                  <a:srgbClr val="0E00FF"/>
                </a:solidFill>
                <a:latin typeface="Courier New" panose="02070309020205020404" pitchFamily="49" charset="0"/>
              </a:rPr>
              <a:t> </a:t>
            </a:r>
          </a:p>
          <a:p>
            <a:r>
              <a:rPr lang="en-US" sz="800" dirty="0">
                <a:solidFill>
                  <a:srgbClr val="028009"/>
                </a:solidFill>
                <a:latin typeface="Courier New" panose="02070309020205020404" pitchFamily="49" charset="0"/>
              </a:rPr>
              <a:t>% Solve the center points</a:t>
            </a:r>
          </a:p>
          <a:p>
            <a:r>
              <a:rPr lang="en-US" sz="800" dirty="0">
                <a:solidFill>
                  <a:srgbClr val="000000"/>
                </a:solidFill>
                <a:latin typeface="Courier New" panose="02070309020205020404" pitchFamily="49" charset="0"/>
              </a:rPr>
              <a:t>centers = A\b;</a:t>
            </a:r>
          </a:p>
          <a:p>
            <a:r>
              <a:rPr lang="en-US" sz="800" dirty="0">
                <a:solidFill>
                  <a:srgbClr val="000000"/>
                </a:solidFill>
                <a:latin typeface="Courier New" panose="02070309020205020404" pitchFamily="49" charset="0"/>
              </a:rPr>
              <a:t>centers = reshape(centers,2,length(centers(:,1))/2);</a:t>
            </a:r>
          </a:p>
          <a:p>
            <a:r>
              <a:rPr lang="en-US" sz="800" dirty="0">
                <a:solidFill>
                  <a:srgbClr val="000000"/>
                </a:solidFill>
                <a:latin typeface="Courier New" panose="02070309020205020404" pitchFamily="49" charset="0"/>
              </a:rPr>
              <a:t>centers = centers'; </a:t>
            </a:r>
            <a:r>
              <a:rPr lang="en-US" sz="800" dirty="0">
                <a:solidFill>
                  <a:srgbClr val="028009"/>
                </a:solidFill>
                <a:latin typeface="Courier New" panose="02070309020205020404" pitchFamily="49" charset="0"/>
              </a:rPr>
              <a:t>% Make it into a column vector</a:t>
            </a:r>
          </a:p>
          <a:p>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NOTE: the following line is the slowest in the code. It can be sped</a:t>
            </a:r>
          </a:p>
          <a:p>
            <a:r>
              <a:rPr lang="en-US" sz="800" dirty="0">
                <a:solidFill>
                  <a:srgbClr val="028009"/>
                </a:solidFill>
                <a:latin typeface="Courier New" panose="02070309020205020404" pitchFamily="49" charset="0"/>
              </a:rPr>
              <a:t>% up if we do not take the square root</a:t>
            </a:r>
          </a:p>
          <a:p>
            <a:r>
              <a:rPr lang="fr-FR" sz="800" dirty="0" err="1">
                <a:solidFill>
                  <a:srgbClr val="000000"/>
                </a:solidFill>
                <a:latin typeface="Courier New" panose="02070309020205020404" pitchFamily="49" charset="0"/>
              </a:rPr>
              <a:t>radii</a:t>
            </a:r>
            <a:r>
              <a:rPr lang="fr-FR" sz="800" dirty="0">
                <a:solidFill>
                  <a:srgbClr val="000000"/>
                </a:solidFill>
                <a:latin typeface="Courier New" panose="02070309020205020404" pitchFamily="49" charset="0"/>
              </a:rPr>
              <a:t> = </a:t>
            </a:r>
            <a:r>
              <a:rPr lang="fr-FR" sz="800" dirty="0" err="1">
                <a:solidFill>
                  <a:srgbClr val="000000"/>
                </a:solidFill>
                <a:latin typeface="Courier New" panose="02070309020205020404" pitchFamily="49" charset="0"/>
              </a:rPr>
              <a:t>sum</a:t>
            </a:r>
            <a:r>
              <a:rPr lang="fr-FR" sz="800" dirty="0">
                <a:solidFill>
                  <a:srgbClr val="000000"/>
                </a:solidFill>
                <a:latin typeface="Courier New" panose="02070309020205020404" pitchFamily="49" charset="0"/>
              </a:rPr>
              <a:t>((points(1:num_solutions,:)-centers).^2,2).^0.5;</a:t>
            </a:r>
          </a:p>
        </p:txBody>
      </p:sp>
    </p:spTree>
    <p:extLst>
      <p:ext uri="{BB962C8B-B14F-4D97-AF65-F5344CB8AC3E}">
        <p14:creationId xmlns:p14="http://schemas.microsoft.com/office/powerpoint/2010/main" val="14365258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AAF0A-E046-4E58-8CEE-B1D1A7124FD0}"/>
              </a:ext>
            </a:extLst>
          </p:cNvPr>
          <p:cNvSpPr>
            <a:spLocks noGrp="1"/>
          </p:cNvSpPr>
          <p:nvPr>
            <p:ph type="title"/>
          </p:nvPr>
        </p:nvSpPr>
        <p:spPr/>
        <p:txBody>
          <a:bodyPr/>
          <a:lstStyle/>
          <a:p>
            <a:r>
              <a:rPr lang="en-US" dirty="0"/>
              <a:t>If there are more than one circle to be solved, we can write the A matrix in block form as: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448545C-E901-4F80-8539-8C62D9CB7E2C}"/>
                  </a:ext>
                </a:extLst>
              </p:cNvPr>
              <p:cNvSpPr>
                <a:spLocks noGrp="1"/>
              </p:cNvSpPr>
              <p:nvPr>
                <p:ph idx="1"/>
              </p:nvPr>
            </p:nvSpPr>
            <p:spPr/>
            <p:txBody>
              <a:bodyPr>
                <a:normAutofit/>
              </a:bodyPr>
              <a:lstStyle/>
              <a:p>
                <a:pPr marL="0" indent="0" algn="ctr">
                  <a:buNone/>
                </a:pPr>
                <a:endParaRPr lang="en-US" b="0" dirty="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𝐴</m:t>
                      </m:r>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m>
                            <m:mPr>
                              <m:mcs>
                                <m:mc>
                                  <m:mcPr>
                                    <m:count m:val="3"/>
                                    <m:mcJc m:val="center"/>
                                  </m:mcPr>
                                </m:mc>
                              </m:mcs>
                              <m:ctrlPr>
                                <a:rPr lang="en-US" b="0" i="1" smtClean="0">
                                  <a:latin typeface="Cambria Math" panose="02040503050406030204" pitchFamily="18" charset="0"/>
                                </a:rPr>
                              </m:ctrlPr>
                            </m:mPr>
                            <m:mr>
                              <m:e>
                                <m:eqArr>
                                  <m:eqArrPr>
                                    <m:ctrlPr>
                                      <a:rPr lang="en-US" b="0" i="1" smtClean="0">
                                        <a:latin typeface="Cambria Math" panose="02040503050406030204" pitchFamily="18" charset="0"/>
                                      </a:rPr>
                                    </m:ctrlPr>
                                  </m:eqArrPr>
                                  <m:e>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𝑥</m:t>
                                        </m:r>
                                      </m:e>
                                      <m:sub>
                                        <m:r>
                                          <m:rPr>
                                            <m:brk m:alnAt="7"/>
                                          </m:rPr>
                                          <a:rPr lang="en-US" b="0" i="1" smtClean="0">
                                            <a:latin typeface="Cambria Math" panose="02040503050406030204" pitchFamily="18" charset="0"/>
                                          </a:rPr>
                                          <m:t>2</m:t>
                                        </m:r>
                                        <m:r>
                                          <a:rPr lang="en-US" b="0" i="1" smtClean="0">
                                            <a:latin typeface="Cambria Math" panose="02040503050406030204" pitchFamily="18" charset="0"/>
                                          </a:rPr>
                                          <m:t>−1  </m:t>
                                        </m:r>
                                      </m:sub>
                                    </m:sSub>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𝑦</m:t>
                                        </m:r>
                                      </m:e>
                                      <m:sub>
                                        <m:r>
                                          <m:rPr>
                                            <m:brk m:alnAt="7"/>
                                          </m:rPr>
                                          <a:rPr lang="en-US" b="0" i="1" smtClean="0">
                                            <a:latin typeface="Cambria Math" panose="02040503050406030204" pitchFamily="18" charset="0"/>
                                          </a:rPr>
                                          <m:t>2</m:t>
                                        </m:r>
                                        <m:r>
                                          <a:rPr lang="en-US" b="0" i="1" smtClean="0">
                                            <a:latin typeface="Cambria Math" panose="02040503050406030204" pitchFamily="18" charset="0"/>
                                          </a:rPr>
                                          <m:t>−1</m:t>
                                        </m:r>
                                      </m:sub>
                                    </m:sSub>
                                  </m:e>
                                  <m:e>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𝑥</m:t>
                                        </m:r>
                                      </m:e>
                                      <m:sub>
                                        <m:r>
                                          <a:rPr lang="en-US" b="0" i="1" smtClean="0">
                                            <a:latin typeface="Cambria Math" panose="02040503050406030204" pitchFamily="18" charset="0"/>
                                          </a:rPr>
                                          <m:t>3−2  </m:t>
                                        </m:r>
                                      </m:sub>
                                    </m:sSub>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𝑦</m:t>
                                        </m:r>
                                      </m:e>
                                      <m:sub>
                                        <m:r>
                                          <a:rPr lang="en-US" b="0" i="1" smtClean="0">
                                            <a:latin typeface="Cambria Math" panose="02040503050406030204" pitchFamily="18" charset="0"/>
                                          </a:rPr>
                                          <m:t>3−2</m:t>
                                        </m:r>
                                      </m:sub>
                                    </m:sSub>
                                  </m:e>
                                </m:eqArr>
                              </m:e>
                              <m:e>
                                <m:sSub>
                                  <m:sSubPr>
                                    <m:ctrlPr>
                                      <a:rPr lang="en-US" b="0" i="1" smtClean="0">
                                        <a:latin typeface="Cambria Math" panose="02040503050406030204" pitchFamily="18" charset="0"/>
                                      </a:rPr>
                                    </m:ctrlPr>
                                  </m:sSubPr>
                                  <m:e>
                                    <m:r>
                                      <a:rPr lang="en-US" b="0" i="1" smtClean="0">
                                        <a:latin typeface="Cambria Math" panose="02040503050406030204" pitchFamily="18" charset="0"/>
                                      </a:rPr>
                                      <m:t>0</m:t>
                                    </m:r>
                                  </m:e>
                                  <m:sub>
                                    <m:r>
                                      <a:rPr lang="en-US" b="0" i="1"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2</m:t>
                                    </m:r>
                                  </m:sub>
                                </m:sSub>
                              </m:e>
                              <m:e>
                                <m:sSub>
                                  <m:sSubPr>
                                    <m:ctrlPr>
                                      <a:rPr lang="en-US" b="0" i="1" smtClean="0">
                                        <a:latin typeface="Cambria Math" panose="02040503050406030204" pitchFamily="18" charset="0"/>
                                      </a:rPr>
                                    </m:ctrlPr>
                                  </m:sSubPr>
                                  <m:e>
                                    <m:r>
                                      <a:rPr lang="en-US" b="0" i="1" smtClean="0">
                                        <a:latin typeface="Cambria Math" panose="02040503050406030204" pitchFamily="18" charset="0"/>
                                      </a:rPr>
                                      <m:t>0</m:t>
                                    </m:r>
                                  </m:e>
                                  <m:sub>
                                    <m:r>
                                      <a:rPr lang="en-US" b="0" i="1"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2</m:t>
                                    </m:r>
                                  </m:sub>
                                </m:sSub>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0</m:t>
                                    </m:r>
                                  </m:e>
                                  <m:sub>
                                    <m:r>
                                      <a:rPr lang="en-US" b="0" i="1"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2</m:t>
                                    </m:r>
                                  </m:sub>
                                </m:sSub>
                              </m:e>
                              <m:e>
                                <m:eqArr>
                                  <m:eqArrPr>
                                    <m:ctrlPr>
                                      <a:rPr lang="en-US" b="0" i="1" smtClean="0">
                                        <a:latin typeface="Cambria Math" panose="02040503050406030204" pitchFamily="18" charset="0"/>
                                      </a:rPr>
                                    </m:ctrlPr>
                                  </m:eqArrPr>
                                  <m:e>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𝑥</m:t>
                                        </m:r>
                                      </m:e>
                                      <m:sub>
                                        <m:r>
                                          <a:rPr lang="en-US" b="0" i="1" smtClean="0">
                                            <a:latin typeface="Cambria Math" panose="02040503050406030204" pitchFamily="18" charset="0"/>
                                          </a:rPr>
                                          <m:t>3−2  </m:t>
                                        </m:r>
                                      </m:sub>
                                    </m:sSub>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𝑦</m:t>
                                        </m:r>
                                      </m:e>
                                      <m:sub>
                                        <m:r>
                                          <a:rPr lang="en-US" b="0" i="1" smtClean="0">
                                            <a:latin typeface="Cambria Math" panose="02040503050406030204" pitchFamily="18" charset="0"/>
                                          </a:rPr>
                                          <m:t>3−2</m:t>
                                        </m:r>
                                      </m:sub>
                                    </m:sSub>
                                  </m:e>
                                  <m:e>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𝑥</m:t>
                                        </m:r>
                                      </m:e>
                                      <m:sub>
                                        <m:r>
                                          <a:rPr lang="en-US" b="0" i="1" smtClean="0">
                                            <a:latin typeface="Cambria Math" panose="02040503050406030204" pitchFamily="18" charset="0"/>
                                          </a:rPr>
                                          <m:t>4−3 </m:t>
                                        </m:r>
                                      </m:sub>
                                    </m:sSub>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𝑦</m:t>
                                        </m:r>
                                      </m:e>
                                      <m:sub>
                                        <m:r>
                                          <a:rPr lang="en-US" b="0" i="1" smtClean="0">
                                            <a:latin typeface="Cambria Math" panose="02040503050406030204" pitchFamily="18" charset="0"/>
                                          </a:rPr>
                                          <m:t>4−3</m:t>
                                        </m:r>
                                      </m:sub>
                                    </m:sSub>
                                  </m:e>
                                </m:eqArr>
                              </m:e>
                              <m:e>
                                <m:sSub>
                                  <m:sSubPr>
                                    <m:ctrlPr>
                                      <a:rPr lang="en-US" b="0" i="1" smtClean="0">
                                        <a:latin typeface="Cambria Math" panose="02040503050406030204" pitchFamily="18" charset="0"/>
                                      </a:rPr>
                                    </m:ctrlPr>
                                  </m:sSubPr>
                                  <m:e>
                                    <m:r>
                                      <a:rPr lang="en-US" b="0" i="1" smtClean="0">
                                        <a:latin typeface="Cambria Math" panose="02040503050406030204" pitchFamily="18" charset="0"/>
                                      </a:rPr>
                                      <m:t>0</m:t>
                                    </m:r>
                                  </m:e>
                                  <m:sub>
                                    <m:r>
                                      <a:rPr lang="en-US" b="0" i="1"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2</m:t>
                                    </m:r>
                                  </m:sub>
                                </m:sSub>
                              </m:e>
                            </m:mr>
                            <m:mr>
                              <m:e>
                                <m:sSub>
                                  <m:sSubPr>
                                    <m:ctrlPr>
                                      <a:rPr lang="en-US" b="0" i="1" smtClean="0">
                                        <a:latin typeface="Cambria Math" panose="02040503050406030204" pitchFamily="18" charset="0"/>
                                      </a:rPr>
                                    </m:ctrlPr>
                                  </m:sSubPr>
                                  <m:e>
                                    <m:r>
                                      <a:rPr lang="en-US" b="0" i="1" smtClean="0">
                                        <a:latin typeface="Cambria Math" panose="02040503050406030204" pitchFamily="18" charset="0"/>
                                      </a:rPr>
                                      <m:t>0</m:t>
                                    </m:r>
                                  </m:e>
                                  <m:sub>
                                    <m:r>
                                      <a:rPr lang="en-US" b="0" i="1"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2</m:t>
                                    </m:r>
                                  </m:sub>
                                </m:sSub>
                              </m:e>
                              <m:e>
                                <m:sSub>
                                  <m:sSubPr>
                                    <m:ctrlPr>
                                      <a:rPr lang="en-US" b="0" i="1" smtClean="0">
                                        <a:latin typeface="Cambria Math" panose="02040503050406030204" pitchFamily="18" charset="0"/>
                                      </a:rPr>
                                    </m:ctrlPr>
                                  </m:sSubPr>
                                  <m:e>
                                    <m:r>
                                      <a:rPr lang="en-US" b="0" i="1" smtClean="0">
                                        <a:latin typeface="Cambria Math" panose="02040503050406030204" pitchFamily="18" charset="0"/>
                                      </a:rPr>
                                      <m:t>0</m:t>
                                    </m:r>
                                  </m:e>
                                  <m:sub>
                                    <m:r>
                                      <a:rPr lang="en-US" b="0" i="1"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2</m:t>
                                    </m:r>
                                  </m:sub>
                                </m:sSub>
                              </m:e>
                              <m:e>
                                <m:eqArr>
                                  <m:eqArrPr>
                                    <m:ctrlPr>
                                      <a:rPr lang="en-US" b="0" i="1" smtClean="0">
                                        <a:latin typeface="Cambria Math" panose="02040503050406030204" pitchFamily="18" charset="0"/>
                                      </a:rPr>
                                    </m:ctrlPr>
                                  </m:eqArrPr>
                                  <m:e>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𝑥</m:t>
                                        </m:r>
                                      </m:e>
                                      <m:sub>
                                        <m:r>
                                          <a:rPr lang="en-US" b="0" i="1" smtClean="0">
                                            <a:latin typeface="Cambria Math" panose="02040503050406030204" pitchFamily="18" charset="0"/>
                                          </a:rPr>
                                          <m:t>4−3  </m:t>
                                        </m:r>
                                      </m:sub>
                                    </m:sSub>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𝑦</m:t>
                                        </m:r>
                                      </m:e>
                                      <m:sub>
                                        <m:r>
                                          <a:rPr lang="en-US" b="0" i="1" smtClean="0">
                                            <a:latin typeface="Cambria Math" panose="02040503050406030204" pitchFamily="18" charset="0"/>
                                          </a:rPr>
                                          <m:t>4−3</m:t>
                                        </m:r>
                                      </m:sub>
                                    </m:sSub>
                                  </m:e>
                                  <m:e>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𝑥</m:t>
                                        </m:r>
                                      </m:e>
                                      <m:sub>
                                        <m:r>
                                          <a:rPr lang="en-US" b="0" i="1" smtClean="0">
                                            <a:latin typeface="Cambria Math" panose="02040503050406030204" pitchFamily="18" charset="0"/>
                                          </a:rPr>
                                          <m:t>5−4  </m:t>
                                        </m:r>
                                      </m:sub>
                                    </m:sSub>
                                    <m:sSub>
                                      <m:sSubPr>
                                        <m:ctrlPr>
                                          <a:rPr lang="en-US" b="0" i="1" smtClean="0">
                                            <a:latin typeface="Cambria Math" panose="02040503050406030204" pitchFamily="18" charset="0"/>
                                          </a:rPr>
                                        </m:ctrlPr>
                                      </m:sSubPr>
                                      <m:e>
                                        <m:r>
                                          <m:rPr>
                                            <m:brk m:alnAt="7"/>
                                          </m:rPr>
                                          <a:rPr lang="en-US" b="0" i="1" smtClean="0">
                                            <a:latin typeface="Cambria Math" panose="02040503050406030204" pitchFamily="18" charset="0"/>
                                          </a:rPr>
                                          <m:t>𝑦</m:t>
                                        </m:r>
                                      </m:e>
                                      <m:sub>
                                        <m:r>
                                          <a:rPr lang="en-US" b="0" i="1" smtClean="0">
                                            <a:latin typeface="Cambria Math" panose="02040503050406030204" pitchFamily="18" charset="0"/>
                                          </a:rPr>
                                          <m:t>5−4</m:t>
                                        </m:r>
                                      </m:sub>
                                    </m:sSub>
                                  </m:e>
                                </m:eqArr>
                              </m:e>
                            </m:mr>
                          </m:m>
                        </m:e>
                      </m:d>
                    </m:oMath>
                  </m:oMathPara>
                </a14:m>
                <a:endParaRPr lang="en-US" dirty="0"/>
              </a:p>
              <a:p>
                <a:pPr marL="0" indent="0">
                  <a:buNone/>
                </a:pPr>
                <a:endParaRPr lang="en-US" dirty="0"/>
              </a:p>
              <a:p>
                <a:pPr marL="0" indent="0">
                  <a:buNone/>
                </a:pPr>
                <a:r>
                  <a:rPr lang="en-US" dirty="0"/>
                  <a:t>And the b-matrix is changed accordingly. Again, this has the form of a regression equation.</a:t>
                </a:r>
              </a:p>
            </p:txBody>
          </p:sp>
        </mc:Choice>
        <mc:Fallback xmlns="">
          <p:sp>
            <p:nvSpPr>
              <p:cNvPr id="3" name="Content Placeholder 2">
                <a:extLst>
                  <a:ext uri="{FF2B5EF4-FFF2-40B4-BE49-F238E27FC236}">
                    <a16:creationId xmlns:a16="http://schemas.microsoft.com/office/drawing/2014/main" id="{A448545C-E901-4F80-8539-8C62D9CB7E2C}"/>
                  </a:ext>
                </a:extLst>
              </p:cNvPr>
              <p:cNvSpPr>
                <a:spLocks noGrp="1" noRot="1" noChangeAspect="1" noMove="1" noResize="1" noEditPoints="1" noAdjustHandles="1" noChangeArrowheads="1" noChangeShapeType="1" noTextEdit="1"/>
              </p:cNvSpPr>
              <p:nvPr>
                <p:ph idx="1"/>
              </p:nvPr>
            </p:nvSpPr>
            <p:spPr>
              <a:blipFill>
                <a:blip r:embed="rId2"/>
                <a:stretch>
                  <a:fillRect l="-1217"/>
                </a:stretch>
              </a:blipFill>
            </p:spPr>
            <p:txBody>
              <a:bodyPr/>
              <a:lstStyle/>
              <a:p>
                <a:r>
                  <a:rPr lang="en-US">
                    <a:noFill/>
                  </a:rPr>
                  <a:t> </a:t>
                </a:r>
              </a:p>
            </p:txBody>
          </p:sp>
        </mc:Fallback>
      </mc:AlternateContent>
    </p:spTree>
    <p:extLst>
      <p:ext uri="{BB962C8B-B14F-4D97-AF65-F5344CB8AC3E}">
        <p14:creationId xmlns:p14="http://schemas.microsoft.com/office/powerpoint/2010/main" val="3019351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E66BB-A5E7-49FD-AD30-EFCD9902B17B}"/>
              </a:ext>
            </a:extLst>
          </p:cNvPr>
          <p:cNvSpPr>
            <a:spLocks noGrp="1"/>
          </p:cNvSpPr>
          <p:nvPr>
            <p:ph type="title"/>
          </p:nvPr>
        </p:nvSpPr>
        <p:spPr>
          <a:xfrm>
            <a:off x="838200" y="365125"/>
            <a:ext cx="5430461" cy="2837918"/>
          </a:xfrm>
        </p:spPr>
        <p:txBody>
          <a:bodyPr/>
          <a:lstStyle/>
          <a:p>
            <a:r>
              <a:rPr lang="en-US" dirty="0"/>
              <a:t>Many applications require a reference path</a:t>
            </a:r>
          </a:p>
        </p:txBody>
      </p:sp>
      <p:sp>
        <p:nvSpPr>
          <p:cNvPr id="3" name="Content Placeholder 2">
            <a:extLst>
              <a:ext uri="{FF2B5EF4-FFF2-40B4-BE49-F238E27FC236}">
                <a16:creationId xmlns:a16="http://schemas.microsoft.com/office/drawing/2014/main" id="{F075E6A4-EFA3-4C8C-AF03-54592386ADF5}"/>
              </a:ext>
            </a:extLst>
          </p:cNvPr>
          <p:cNvSpPr>
            <a:spLocks noGrp="1"/>
          </p:cNvSpPr>
          <p:nvPr>
            <p:ph idx="1"/>
          </p:nvPr>
        </p:nvSpPr>
        <p:spPr>
          <a:xfrm>
            <a:off x="838200" y="3932449"/>
            <a:ext cx="5700024" cy="2244514"/>
          </a:xfrm>
        </p:spPr>
        <p:txBody>
          <a:bodyPr/>
          <a:lstStyle/>
          <a:p>
            <a:pPr marL="0" indent="0">
              <a:buNone/>
            </a:pPr>
            <a:r>
              <a:rPr lang="en-US" dirty="0"/>
              <a:t>For example, roads are a form of path. The task of driving is to stay on the road, which means that a vehicle’s position relative to the path must be measured.</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68180" y="451781"/>
            <a:ext cx="4497786" cy="6037047"/>
          </a:xfrm>
          <a:prstGeom prst="rect">
            <a:avLst/>
          </a:prstGeom>
        </p:spPr>
      </p:pic>
    </p:spTree>
    <p:extLst>
      <p:ext uri="{BB962C8B-B14F-4D97-AF65-F5344CB8AC3E}">
        <p14:creationId xmlns:p14="http://schemas.microsoft.com/office/powerpoint/2010/main" val="21488689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1F2BF-0687-47FC-8474-CE702286E1AF}"/>
              </a:ext>
            </a:extLst>
          </p:cNvPr>
          <p:cNvSpPr>
            <a:spLocks noGrp="1"/>
          </p:cNvSpPr>
          <p:nvPr>
            <p:ph type="title"/>
          </p:nvPr>
        </p:nvSpPr>
        <p:spPr/>
        <p:txBody>
          <a:bodyPr/>
          <a:lstStyle/>
          <a:p>
            <a:r>
              <a:rPr lang="en-US"/>
              <a:t>Here are some sample results</a:t>
            </a:r>
            <a:endParaRPr lang="en-US" dirty="0"/>
          </a:p>
        </p:txBody>
      </p:sp>
      <p:sp>
        <p:nvSpPr>
          <p:cNvPr id="6" name="Content Placeholder 5">
            <a:extLst>
              <a:ext uri="{FF2B5EF4-FFF2-40B4-BE49-F238E27FC236}">
                <a16:creationId xmlns:a16="http://schemas.microsoft.com/office/drawing/2014/main" id="{FE53F01A-265D-4A98-874B-9C2CCA31F91A}"/>
              </a:ext>
            </a:extLst>
          </p:cNvPr>
          <p:cNvSpPr>
            <a:spLocks noGrp="1"/>
          </p:cNvSpPr>
          <p:nvPr>
            <p:ph idx="1"/>
          </p:nvPr>
        </p:nvSpPr>
        <p:spPr>
          <a:xfrm>
            <a:off x="838200" y="5829299"/>
            <a:ext cx="10515600" cy="663576"/>
          </a:xfrm>
        </p:spPr>
        <p:txBody>
          <a:bodyPr>
            <a:normAutofit fontScale="62500" lnSpcReduction="20000"/>
          </a:bodyPr>
          <a:lstStyle/>
          <a:p>
            <a:pPr marL="0" indent="0">
              <a:buNone/>
            </a:pPr>
            <a:r>
              <a:rPr lang="en-US" dirty="0"/>
              <a:t>Type: “</a:t>
            </a:r>
            <a:r>
              <a:rPr lang="en-US" sz="2900" dirty="0">
                <a:solidFill>
                  <a:srgbClr val="000000"/>
                </a:solidFill>
                <a:latin typeface="Courier New" panose="02070309020205020404" pitchFamily="49" charset="0"/>
              </a:rPr>
              <a:t>help fcn</a:t>
            </a:r>
            <a:r>
              <a:rPr lang="en-US" dirty="0">
                <a:solidFill>
                  <a:srgbClr val="000000"/>
                </a:solidFill>
                <a:latin typeface="Courier New" panose="02070309020205020404" pitchFamily="49" charset="0"/>
              </a:rPr>
              <a:t>_geometry_circleCenterFrom3Points</a:t>
            </a:r>
            <a:r>
              <a:rPr lang="en-US" dirty="0"/>
              <a:t>” for more examples, or see:</a:t>
            </a:r>
          </a:p>
          <a:p>
            <a:pPr marL="0" indent="0">
              <a:buNone/>
            </a:pPr>
            <a:r>
              <a:rPr lang="en-US" sz="2900" dirty="0">
                <a:solidFill>
                  <a:srgbClr val="000000"/>
                </a:solidFill>
                <a:latin typeface="Courier New" panose="02070309020205020404" pitchFamily="49" charset="0"/>
              </a:rPr>
              <a:t>script_test_fcn</a:t>
            </a:r>
            <a:r>
              <a:rPr lang="en-US" dirty="0">
                <a:solidFill>
                  <a:srgbClr val="000000"/>
                </a:solidFill>
                <a:latin typeface="Courier New" panose="02070309020205020404" pitchFamily="49" charset="0"/>
              </a:rPr>
              <a:t>_geometry_</a:t>
            </a:r>
            <a:r>
              <a:rPr lang="en-US" sz="2900" dirty="0">
                <a:solidFill>
                  <a:srgbClr val="000000"/>
                </a:solidFill>
                <a:latin typeface="Courier New" panose="02070309020205020404" pitchFamily="49" charset="0"/>
              </a:rPr>
              <a:t>circleCenterFrom3Points.m </a:t>
            </a:r>
          </a:p>
        </p:txBody>
      </p:sp>
      <p:sp>
        <p:nvSpPr>
          <p:cNvPr id="4" name="Text Box 2">
            <a:extLst>
              <a:ext uri="{FF2B5EF4-FFF2-40B4-BE49-F238E27FC236}">
                <a16:creationId xmlns:a16="http://schemas.microsoft.com/office/drawing/2014/main" id="{E4D37D82-B0DC-4270-BD74-97FD1EC994E3}"/>
              </a:ext>
            </a:extLst>
          </p:cNvPr>
          <p:cNvSpPr txBox="1">
            <a:spLocks noChangeArrowheads="1"/>
          </p:cNvSpPr>
          <p:nvPr/>
        </p:nvSpPr>
        <p:spPr bwMode="auto">
          <a:xfrm>
            <a:off x="745896" y="1647825"/>
            <a:ext cx="5445354" cy="1325563"/>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r>
              <a:rPr lang="en-US" sz="1000" dirty="0">
                <a:solidFill>
                  <a:srgbClr val="028009"/>
                </a:solidFill>
                <a:latin typeface="Courier New" panose="02070309020205020404" pitchFamily="49" charset="0"/>
              </a:rPr>
              <a:t>%% ADVANCED example that lets user select N points</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1000;</a:t>
            </a:r>
          </a:p>
          <a:p>
            <a:r>
              <a:rPr lang="en-US" sz="1000" dirty="0">
                <a:solidFill>
                  <a:srgbClr val="000000"/>
                </a:solidFill>
                <a:latin typeface="Courier New" panose="02070309020205020404" pitchFamily="49" charset="0"/>
              </a:rPr>
              <a:t>figure(</a:t>
            </a:r>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clf</a:t>
            </a:r>
            <a:r>
              <a:rPr lang="en-US" sz="1000" dirty="0">
                <a:solidFill>
                  <a:srgbClr val="000000"/>
                </a:solidFill>
                <a:latin typeface="Courier New" panose="02070309020205020404" pitchFamily="49" charset="0"/>
              </a:rPr>
              <a:t>; grid </a:t>
            </a:r>
            <a:r>
              <a:rPr lang="en-US" sz="1000" dirty="0">
                <a:solidFill>
                  <a:srgbClr val="AA04F9"/>
                </a:solidFill>
                <a:latin typeface="Courier New" panose="02070309020205020404" pitchFamily="49" charset="0"/>
              </a:rPr>
              <a:t>on</a:t>
            </a:r>
            <a:r>
              <a:rPr lang="en-US" sz="1000" dirty="0">
                <a:solidFill>
                  <a:srgbClr val="000000"/>
                </a:solidFill>
                <a:latin typeface="Courier New" panose="02070309020205020404" pitchFamily="49" charset="0"/>
              </a:rPr>
              <a:t>; axis </a:t>
            </a:r>
            <a:r>
              <a:rPr lang="en-US" sz="1000" dirty="0">
                <a:solidFill>
                  <a:srgbClr val="AA04F9"/>
                </a:solidFill>
                <a:latin typeface="Courier New" panose="02070309020205020404" pitchFamily="49" charset="0"/>
              </a:rPr>
              <a:t>equal</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points = </a:t>
            </a:r>
            <a:r>
              <a:rPr lang="en-US" sz="1000" dirty="0" err="1">
                <a:solidFill>
                  <a:srgbClr val="000000"/>
                </a:solidFill>
                <a:latin typeface="Courier New" panose="02070309020205020404" pitchFamily="49" charset="0"/>
              </a:rPr>
              <a:t>ginput</a:t>
            </a:r>
            <a:r>
              <a:rPr lang="en-US" sz="1000" dirty="0">
                <a:solidFill>
                  <a:srgbClr val="000000"/>
                </a:solidFill>
                <a:latin typeface="Courier New" panose="02070309020205020404" pitchFamily="49" charset="0"/>
              </a:rPr>
              <a:t>; </a:t>
            </a:r>
            <a:r>
              <a:rPr lang="en-US" sz="1000" dirty="0">
                <a:solidFill>
                  <a:srgbClr val="028009"/>
                </a:solidFill>
                <a:latin typeface="Courier New" panose="02070309020205020404" pitchFamily="49" charset="0"/>
              </a:rPr>
              <a:t>% Get arbitrary N points until user hits return</a:t>
            </a:r>
          </a:p>
          <a:p>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centers,radii</a:t>
            </a:r>
            <a:r>
              <a:rPr lang="en-US" sz="1000" dirty="0">
                <a:solidFill>
                  <a:srgbClr val="000000"/>
                </a:solidFill>
                <a:latin typeface="Courier New" panose="02070309020205020404" pitchFamily="49" charset="0"/>
              </a:rPr>
              <a:t>] = fcn_geometry_circleCenterFrom3Points(</a:t>
            </a:r>
            <a:r>
              <a:rPr lang="en-US" sz="1000" dirty="0" err="1">
                <a:solidFill>
                  <a:srgbClr val="000000"/>
                </a:solidFill>
                <a:latin typeface="Courier New" panose="02070309020205020404" pitchFamily="49" charset="0"/>
              </a:rPr>
              <a:t>points,fig_num</a:t>
            </a:r>
            <a:r>
              <a:rPr lang="en-US" sz="1000" dirty="0">
                <a:solidFill>
                  <a:srgbClr val="000000"/>
                </a:solidFill>
                <a:latin typeface="Courier New" panose="02070309020205020404" pitchFamily="49" charset="0"/>
              </a:rPr>
              <a:t>);</a:t>
            </a:r>
          </a:p>
        </p:txBody>
      </p:sp>
      <p:pic>
        <p:nvPicPr>
          <p:cNvPr id="3" name="Picture 2">
            <a:extLst>
              <a:ext uri="{FF2B5EF4-FFF2-40B4-BE49-F238E27FC236}">
                <a16:creationId xmlns:a16="http://schemas.microsoft.com/office/drawing/2014/main" id="{9667DB05-FD76-4446-A818-EAD9EB99502B}"/>
              </a:ext>
            </a:extLst>
          </p:cNvPr>
          <p:cNvPicPr>
            <a:picLocks noChangeAspect="1"/>
          </p:cNvPicPr>
          <p:nvPr/>
        </p:nvPicPr>
        <p:blipFill>
          <a:blip r:embed="rId2"/>
          <a:stretch>
            <a:fillRect/>
          </a:stretch>
        </p:blipFill>
        <p:spPr>
          <a:xfrm>
            <a:off x="5848350" y="1428750"/>
            <a:ext cx="5334000" cy="4000500"/>
          </a:xfrm>
          <a:prstGeom prst="rect">
            <a:avLst/>
          </a:prstGeom>
        </p:spPr>
      </p:pic>
    </p:spTree>
    <p:extLst>
      <p:ext uri="{BB962C8B-B14F-4D97-AF65-F5344CB8AC3E}">
        <p14:creationId xmlns:p14="http://schemas.microsoft.com/office/powerpoint/2010/main" val="28590338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BGRectangle">
            <a:extLst>
              <a:ext uri="{FF2B5EF4-FFF2-40B4-BE49-F238E27FC236}">
                <a16:creationId xmlns:a16="http://schemas.microsoft.com/office/drawing/2014/main" id="{89C1B8B3-9FDD-4D8C-9C4D-2FD7CFA2F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Rectangle 72">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0" name="Picture 2">
            <a:extLst>
              <a:ext uri="{FF2B5EF4-FFF2-40B4-BE49-F238E27FC236}">
                <a16:creationId xmlns:a16="http://schemas.microsoft.com/office/drawing/2014/main" id="{AAEF4581-BDF1-4A45-B589-DFB1D2C032A9}"/>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B6BD2B0-8999-47C9-9858-B93F0B15E3E5}"/>
              </a:ext>
            </a:extLst>
          </p:cNvPr>
          <p:cNvSpPr>
            <a:spLocks noGrp="1"/>
          </p:cNvSpPr>
          <p:nvPr>
            <p:ph type="title"/>
          </p:nvPr>
        </p:nvSpPr>
        <p:spPr>
          <a:xfrm>
            <a:off x="907480" y="1200152"/>
            <a:ext cx="6897171" cy="4457696"/>
          </a:xfrm>
        </p:spPr>
        <p:txBody>
          <a:bodyPr vert="horz" lIns="91440" tIns="45720" rIns="91440" bIns="45720" rtlCol="0" anchor="ctr">
            <a:normAutofit fontScale="90000"/>
          </a:bodyPr>
          <a:lstStyle/>
          <a:p>
            <a:pPr algn="r"/>
            <a:r>
              <a:rPr lang="en-US" sz="5600" dirty="0">
                <a:solidFill>
                  <a:srgbClr val="FFFFFF"/>
                </a:solidFill>
              </a:rPr>
              <a:t>The distances traveled on an arc depend on the angle of the arc covered during motion, so many times these angles must be calculated and functions exist for this.</a:t>
            </a:r>
          </a:p>
        </p:txBody>
      </p:sp>
      <p:sp>
        <p:nvSpPr>
          <p:cNvPr id="75" name="!!Line">
            <a:extLst>
              <a:ext uri="{FF2B5EF4-FFF2-40B4-BE49-F238E27FC236}">
                <a16:creationId xmlns:a16="http://schemas.microsoft.com/office/drawing/2014/main" id="{93A9CEA1-EFF3-40F6-AB36-E232925E7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4632" y="2286000"/>
            <a:ext cx="27432" cy="2286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94528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CF762-6B86-4A43-9448-F3402F75CA39}"/>
              </a:ext>
            </a:extLst>
          </p:cNvPr>
          <p:cNvSpPr>
            <a:spLocks noGrp="1"/>
          </p:cNvSpPr>
          <p:nvPr>
            <p:ph type="title"/>
          </p:nvPr>
        </p:nvSpPr>
        <p:spPr>
          <a:xfrm>
            <a:off x="838200" y="609600"/>
            <a:ext cx="10515600" cy="1325563"/>
          </a:xfrm>
        </p:spPr>
        <p:txBody>
          <a:bodyPr>
            <a:noAutofit/>
          </a:bodyPr>
          <a:lstStyle/>
          <a:p>
            <a:r>
              <a:rPr lang="en-US" sz="3600" dirty="0"/>
              <a:t>One way of finding the angles of an arc is to be given 3 points: a start, an end, and the “apex” point which is between. The function that does this is: </a:t>
            </a:r>
            <a:br>
              <a:rPr lang="en-US" sz="3600" dirty="0"/>
            </a:br>
            <a:r>
              <a:rPr lang="en-US" sz="2400" dirty="0">
                <a:solidFill>
                  <a:srgbClr val="00B050"/>
                </a:solidFill>
              </a:rPr>
              <a:t>fcn_geometry_findAngleUsing3PointsOnCircle</a:t>
            </a:r>
            <a:br>
              <a:rPr lang="en-US" sz="2400" dirty="0"/>
            </a:br>
            <a:endParaRPr lang="en-US" sz="3600" dirty="0"/>
          </a:p>
        </p:txBody>
      </p:sp>
      <p:sp>
        <p:nvSpPr>
          <p:cNvPr id="3" name="Content Placeholder 2">
            <a:extLst>
              <a:ext uri="{FF2B5EF4-FFF2-40B4-BE49-F238E27FC236}">
                <a16:creationId xmlns:a16="http://schemas.microsoft.com/office/drawing/2014/main" id="{E744F9BA-66B6-416A-9464-AFD04D30437B}"/>
              </a:ext>
            </a:extLst>
          </p:cNvPr>
          <p:cNvSpPr>
            <a:spLocks noGrp="1"/>
          </p:cNvSpPr>
          <p:nvPr>
            <p:ph idx="1"/>
          </p:nvPr>
        </p:nvSpPr>
        <p:spPr>
          <a:xfrm>
            <a:off x="7267575" y="1786731"/>
            <a:ext cx="3962400" cy="609601"/>
          </a:xfrm>
        </p:spPr>
        <p:txBody>
          <a:bodyPr>
            <a:normAutofit lnSpcReduction="10000"/>
          </a:bodyPr>
          <a:lstStyle/>
          <a:p>
            <a:pPr marL="0" indent="0">
              <a:buNone/>
            </a:pPr>
            <a:r>
              <a:rPr lang="en-US" sz="2000" dirty="0"/>
              <a:t>The apex point disambiguates the direction</a:t>
            </a:r>
          </a:p>
        </p:txBody>
      </p:sp>
      <p:pic>
        <p:nvPicPr>
          <p:cNvPr id="4" name="Picture 3">
            <a:extLst>
              <a:ext uri="{FF2B5EF4-FFF2-40B4-BE49-F238E27FC236}">
                <a16:creationId xmlns:a16="http://schemas.microsoft.com/office/drawing/2014/main" id="{88A81B94-30B4-4FA2-A21C-D1C70BF46503}"/>
              </a:ext>
            </a:extLst>
          </p:cNvPr>
          <p:cNvPicPr>
            <a:picLocks noChangeAspect="1"/>
          </p:cNvPicPr>
          <p:nvPr/>
        </p:nvPicPr>
        <p:blipFill>
          <a:blip r:embed="rId2"/>
          <a:stretch>
            <a:fillRect/>
          </a:stretch>
        </p:blipFill>
        <p:spPr>
          <a:xfrm>
            <a:off x="5895975" y="2247900"/>
            <a:ext cx="5334000" cy="4000500"/>
          </a:xfrm>
          <a:prstGeom prst="rect">
            <a:avLst/>
          </a:prstGeom>
        </p:spPr>
      </p:pic>
      <p:sp>
        <p:nvSpPr>
          <p:cNvPr id="5" name="Rectangle 4">
            <a:extLst>
              <a:ext uri="{FF2B5EF4-FFF2-40B4-BE49-F238E27FC236}">
                <a16:creationId xmlns:a16="http://schemas.microsoft.com/office/drawing/2014/main" id="{E9F22180-4F05-49C5-B70A-290F09615CE8}"/>
              </a:ext>
            </a:extLst>
          </p:cNvPr>
          <p:cNvSpPr/>
          <p:nvPr/>
        </p:nvSpPr>
        <p:spPr>
          <a:xfrm>
            <a:off x="838200" y="2201436"/>
            <a:ext cx="3855720" cy="4093428"/>
          </a:xfrm>
          <a:prstGeom prst="rect">
            <a:avLst/>
          </a:prstGeom>
          <a:solidFill>
            <a:schemeClr val="accent4">
              <a:lumMod val="20000"/>
              <a:lumOff val="80000"/>
            </a:schemeClr>
          </a:solidFill>
        </p:spPr>
        <p:txBody>
          <a:bodyPr wrap="square">
            <a:spAutoFit/>
          </a:bodyPr>
          <a:lstStyle/>
          <a:p>
            <a:r>
              <a:rPr lang="en-US" sz="1000" dirty="0">
                <a:solidFill>
                  <a:srgbClr val="028009"/>
                </a:solidFill>
                <a:latin typeface="Courier New" panose="02070309020205020404" pitchFamily="49" charset="0"/>
              </a:rPr>
              <a:t>%% BASIC example for one circle, incoming and outgoing are 90 degrees</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1;</a:t>
            </a:r>
          </a:p>
          <a:p>
            <a:r>
              <a:rPr lang="en-US" sz="1000" dirty="0" err="1">
                <a:solidFill>
                  <a:srgbClr val="000000"/>
                </a:solidFill>
                <a:latin typeface="Courier New" panose="02070309020205020404" pitchFamily="49" charset="0"/>
              </a:rPr>
              <a:t>apex_points</a:t>
            </a:r>
            <a:r>
              <a:rPr lang="en-US" sz="1000" dirty="0">
                <a:solidFill>
                  <a:srgbClr val="000000"/>
                </a:solidFill>
                <a:latin typeface="Courier New" panose="02070309020205020404" pitchFamily="49" charset="0"/>
              </a:rPr>
              <a:t> = [1 0];</a:t>
            </a:r>
          </a:p>
          <a:p>
            <a:r>
              <a:rPr lang="en-US" sz="1000" dirty="0">
                <a:solidFill>
                  <a:srgbClr val="000000"/>
                </a:solidFill>
                <a:latin typeface="Courier New" panose="02070309020205020404" pitchFamily="49" charset="0"/>
              </a:rPr>
              <a:t>centers = [0 0];</a:t>
            </a:r>
          </a:p>
          <a:p>
            <a:r>
              <a:rPr lang="en-US" sz="1000" dirty="0">
                <a:solidFill>
                  <a:srgbClr val="000000"/>
                </a:solidFill>
                <a:latin typeface="Courier New" panose="02070309020205020404" pitchFamily="49" charset="0"/>
              </a:rPr>
              <a:t>radii = [1]; </a:t>
            </a:r>
            <a:r>
              <a:rPr lang="en-US" sz="1000" dirty="0">
                <a:solidFill>
                  <a:srgbClr val="028009"/>
                </a:solidFill>
                <a:latin typeface="Courier New" panose="02070309020205020404" pitchFamily="49" charset="0"/>
              </a:rPr>
              <a:t>%#ok&lt;*NBRAK&gt;</a:t>
            </a:r>
          </a:p>
          <a:p>
            <a:r>
              <a:rPr lang="en-US" sz="1000" dirty="0" err="1">
                <a:solidFill>
                  <a:srgbClr val="000000"/>
                </a:solidFill>
                <a:latin typeface="Courier New" panose="02070309020205020404" pitchFamily="49" charset="0"/>
              </a:rPr>
              <a:t>start_angles</a:t>
            </a:r>
            <a:r>
              <a:rPr lang="en-US" sz="1000" dirty="0">
                <a:solidFill>
                  <a:srgbClr val="000000"/>
                </a:solidFill>
                <a:latin typeface="Courier New" panose="02070309020205020404" pitchFamily="49" charset="0"/>
              </a:rPr>
              <a:t> = [45]*pi/180;</a:t>
            </a:r>
          </a:p>
          <a:p>
            <a:r>
              <a:rPr lang="en-US" sz="1000" dirty="0" err="1">
                <a:solidFill>
                  <a:srgbClr val="000000"/>
                </a:solidFill>
                <a:latin typeface="Courier New" panose="02070309020205020404" pitchFamily="49" charset="0"/>
              </a:rPr>
              <a:t>start_points_on_circle</a:t>
            </a:r>
            <a:r>
              <a:rPr lang="en-US" sz="1000" dirty="0">
                <a:solidFill>
                  <a:srgbClr val="000000"/>
                </a:solidFill>
                <a:latin typeface="Courier New" panose="02070309020205020404" pitchFamily="49" charset="0"/>
              </a:rPr>
              <a:t> = [radii.*cos(</a:t>
            </a:r>
            <a:r>
              <a:rPr lang="en-US" sz="1000" dirty="0" err="1">
                <a:solidFill>
                  <a:srgbClr val="000000"/>
                </a:solidFill>
                <a:latin typeface="Courier New" panose="02070309020205020404" pitchFamily="49" charset="0"/>
              </a:rPr>
              <a:t>start_angles</a:t>
            </a:r>
            <a:r>
              <a:rPr lang="en-US" sz="1000" dirty="0">
                <a:solidFill>
                  <a:srgbClr val="000000"/>
                </a:solidFill>
                <a:latin typeface="Courier New" panose="02070309020205020404" pitchFamily="49" charset="0"/>
              </a:rPr>
              <a:t>) radii.*sin(</a:t>
            </a:r>
            <a:r>
              <a:rPr lang="en-US" sz="1000" dirty="0" err="1">
                <a:solidFill>
                  <a:srgbClr val="000000"/>
                </a:solidFill>
                <a:latin typeface="Courier New" panose="02070309020205020404" pitchFamily="49" charset="0"/>
              </a:rPr>
              <a:t>start_angles</a:t>
            </a:r>
            <a:r>
              <a:rPr lang="en-US" sz="1000" dirty="0">
                <a:solidFill>
                  <a:srgbClr val="000000"/>
                </a:solidFill>
                <a:latin typeface="Courier New" panose="02070309020205020404" pitchFamily="49" charset="0"/>
              </a:rPr>
              <a:t>)];</a:t>
            </a:r>
          </a:p>
          <a:p>
            <a:r>
              <a:rPr lang="da-DK" sz="1000" dirty="0">
                <a:solidFill>
                  <a:srgbClr val="000000"/>
                </a:solidFill>
                <a:latin typeface="Courier New" panose="02070309020205020404" pitchFamily="49" charset="0"/>
              </a:rPr>
              <a:t>end_angles = [-45]*pi/180;</a:t>
            </a:r>
          </a:p>
          <a:p>
            <a:r>
              <a:rPr lang="en-US" sz="1000" dirty="0" err="1">
                <a:solidFill>
                  <a:srgbClr val="000000"/>
                </a:solidFill>
                <a:latin typeface="Courier New" panose="02070309020205020404" pitchFamily="49" charset="0"/>
              </a:rPr>
              <a:t>end_points_on_circle</a:t>
            </a:r>
            <a:r>
              <a:rPr lang="en-US" sz="1000" dirty="0">
                <a:solidFill>
                  <a:srgbClr val="000000"/>
                </a:solidFill>
                <a:latin typeface="Courier New" panose="02070309020205020404" pitchFamily="49" charset="0"/>
              </a:rPr>
              <a:t> = [radii.*cos(</a:t>
            </a:r>
            <a:r>
              <a:rPr lang="en-US" sz="1000" dirty="0" err="1">
                <a:solidFill>
                  <a:srgbClr val="000000"/>
                </a:solidFill>
                <a:latin typeface="Courier New" panose="02070309020205020404" pitchFamily="49" charset="0"/>
              </a:rPr>
              <a:t>end_angles</a:t>
            </a:r>
            <a:r>
              <a:rPr lang="en-US" sz="1000" dirty="0">
                <a:solidFill>
                  <a:srgbClr val="000000"/>
                </a:solidFill>
                <a:latin typeface="Courier New" panose="02070309020205020404" pitchFamily="49" charset="0"/>
              </a:rPr>
              <a:t>) radii.*sin(</a:t>
            </a:r>
            <a:r>
              <a:rPr lang="en-US" sz="1000" dirty="0" err="1">
                <a:solidFill>
                  <a:srgbClr val="000000"/>
                </a:solidFill>
                <a:latin typeface="Courier New" panose="02070309020205020404" pitchFamily="49" charset="0"/>
              </a:rPr>
              <a:t>end_angles</a:t>
            </a:r>
            <a:r>
              <a:rPr lang="en-US" sz="1000" dirty="0">
                <a:solidFill>
                  <a:srgbClr val="000000"/>
                </a:solidFill>
                <a:latin typeface="Courier New" panose="02070309020205020404" pitchFamily="49" charset="0"/>
              </a:rPr>
              <a:t>)];</a:t>
            </a:r>
          </a:p>
          <a:p>
            <a:r>
              <a:rPr lang="en-US" sz="1000" dirty="0" err="1">
                <a:solidFill>
                  <a:srgbClr val="000000"/>
                </a:solidFill>
                <a:latin typeface="Courier New" panose="02070309020205020404" pitchFamily="49" charset="0"/>
              </a:rPr>
              <a:t>incoming_source_points</a:t>
            </a:r>
            <a:r>
              <a:rPr lang="en-US" sz="1000" dirty="0">
                <a:solidFill>
                  <a:srgbClr val="000000"/>
                </a:solidFill>
                <a:latin typeface="Courier New" panose="02070309020205020404" pitchFamily="49" charset="0"/>
              </a:rPr>
              <a:t> = [0 2^0.5];</a:t>
            </a:r>
          </a:p>
          <a:p>
            <a:r>
              <a:rPr lang="en-US" sz="1000" dirty="0" err="1">
                <a:solidFill>
                  <a:srgbClr val="000000"/>
                </a:solidFill>
                <a:latin typeface="Courier New" panose="02070309020205020404" pitchFamily="49" charset="0"/>
              </a:rPr>
              <a:t>outgoing_destination_points</a:t>
            </a:r>
            <a:r>
              <a:rPr lang="en-US" sz="1000" dirty="0">
                <a:solidFill>
                  <a:srgbClr val="000000"/>
                </a:solidFill>
                <a:latin typeface="Courier New" panose="02070309020205020404" pitchFamily="49" charset="0"/>
              </a:rPr>
              <a:t> = [0 -2^0.5];</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[angles, </a:t>
            </a:r>
            <a:r>
              <a:rPr lang="en-US" sz="1000" dirty="0" err="1">
                <a:solidFill>
                  <a:srgbClr val="000000"/>
                </a:solidFill>
                <a:latin typeface="Courier New" panose="02070309020205020404" pitchFamily="49" charset="0"/>
              </a:rPr>
              <a:t>better_angles</a:t>
            </a:r>
            <a:r>
              <a:rPr lang="en-US" sz="1000" dirty="0">
                <a:solidFill>
                  <a:srgbClr val="000000"/>
                </a:solidFill>
                <a:latin typeface="Courier New" panose="02070309020205020404" pitchFamily="49" charset="0"/>
              </a:rPr>
              <a:t>] = fcn_geometry_findAngleUsing3PointsOnCircle(</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apex_points</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centers,</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start_points_on_circle</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end_points_on_circle</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radii,</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incoming_source_points</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outgoing_destination_points,fig_num</a:t>
            </a:r>
            <a:r>
              <a:rPr lang="en-US" sz="1000" dirty="0">
                <a:solidFill>
                  <a:srgbClr val="000000"/>
                </a:solidFill>
                <a:latin typeface="Courier New" panose="02070309020205020404" pitchFamily="49" charset="0"/>
              </a:rPr>
              <a:t>) </a:t>
            </a:r>
            <a:r>
              <a:rPr lang="en-US" sz="1000" dirty="0">
                <a:solidFill>
                  <a:srgbClr val="028009"/>
                </a:solidFill>
                <a:latin typeface="Courier New" panose="02070309020205020404" pitchFamily="49" charset="0"/>
              </a:rPr>
              <a:t>%#ok&lt;*ASGLU,*NOPTS&gt;</a:t>
            </a:r>
          </a:p>
        </p:txBody>
      </p:sp>
    </p:spTree>
    <p:extLst>
      <p:ext uri="{BB962C8B-B14F-4D97-AF65-F5344CB8AC3E}">
        <p14:creationId xmlns:p14="http://schemas.microsoft.com/office/powerpoint/2010/main" val="31307312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AC6C6-B34B-4ADC-A404-8E2774D151FC}"/>
              </a:ext>
            </a:extLst>
          </p:cNvPr>
          <p:cNvSpPr>
            <a:spLocks noGrp="1"/>
          </p:cNvSpPr>
          <p:nvPr>
            <p:ph type="title"/>
          </p:nvPr>
        </p:nvSpPr>
        <p:spPr>
          <a:xfrm>
            <a:off x="648929" y="629266"/>
            <a:ext cx="3505495" cy="1622321"/>
          </a:xfrm>
        </p:spPr>
        <p:txBody>
          <a:bodyPr>
            <a:normAutofit/>
          </a:bodyPr>
          <a:lstStyle/>
          <a:p>
            <a:r>
              <a:rPr lang="en-US" sz="3700"/>
              <a:t>This function calculates in the following steps</a:t>
            </a:r>
          </a:p>
        </p:txBody>
      </p:sp>
      <p:sp>
        <p:nvSpPr>
          <p:cNvPr id="3" name="Content Placeholder 2">
            <a:extLst>
              <a:ext uri="{FF2B5EF4-FFF2-40B4-BE49-F238E27FC236}">
                <a16:creationId xmlns:a16="http://schemas.microsoft.com/office/drawing/2014/main" id="{F9D2FE3A-C890-42B4-9A2F-05BA4B92901A}"/>
              </a:ext>
            </a:extLst>
          </p:cNvPr>
          <p:cNvSpPr>
            <a:spLocks noGrp="1"/>
          </p:cNvSpPr>
          <p:nvPr>
            <p:ph idx="1"/>
          </p:nvPr>
        </p:nvSpPr>
        <p:spPr>
          <a:xfrm>
            <a:off x="648931" y="2438400"/>
            <a:ext cx="3505494" cy="3785419"/>
          </a:xfrm>
        </p:spPr>
        <p:txBody>
          <a:bodyPr>
            <a:normAutofit/>
          </a:bodyPr>
          <a:lstStyle/>
          <a:p>
            <a:pPr marL="0" indent="0">
              <a:buNone/>
            </a:pPr>
            <a:r>
              <a:rPr lang="en-US" sz="1700" dirty="0">
                <a:solidFill>
                  <a:srgbClr val="00B050"/>
                </a:solidFill>
              </a:rPr>
              <a:t>Step 0</a:t>
            </a:r>
            <a:r>
              <a:rPr lang="en-US" sz="1700" dirty="0"/>
              <a:t>: calculates the unit vectors for incoming and outgoing vectors</a:t>
            </a:r>
          </a:p>
          <a:p>
            <a:pPr marL="0" indent="0">
              <a:buNone/>
            </a:pPr>
            <a:r>
              <a:rPr lang="en-US" sz="1700" dirty="0">
                <a:solidFill>
                  <a:srgbClr val="00B050"/>
                </a:solidFill>
              </a:rPr>
              <a:t>Step 1</a:t>
            </a:r>
            <a:r>
              <a:rPr lang="en-US" sz="1700" dirty="0"/>
              <a:t>: takes the dot product to see if they are facing same way</a:t>
            </a:r>
          </a:p>
          <a:p>
            <a:pPr marL="0" indent="0">
              <a:buNone/>
            </a:pPr>
            <a:r>
              <a:rPr lang="en-US" sz="1700" dirty="0">
                <a:solidFill>
                  <a:srgbClr val="00B050"/>
                </a:solidFill>
              </a:rPr>
              <a:t>Step 2</a:t>
            </a:r>
            <a:r>
              <a:rPr lang="en-US" sz="1700" dirty="0"/>
              <a:t>: check for weird situations: parallel in same direction, opposite but entering same point, spin in different directions around circle, etc.</a:t>
            </a:r>
          </a:p>
          <a:p>
            <a:pPr marL="0" indent="0">
              <a:buNone/>
            </a:pPr>
            <a:r>
              <a:rPr lang="en-US" sz="1700" dirty="0">
                <a:solidFill>
                  <a:srgbClr val="00B050"/>
                </a:solidFill>
              </a:rPr>
              <a:t>Step 3</a:t>
            </a:r>
            <a:r>
              <a:rPr lang="en-US" sz="1700" dirty="0"/>
              <a:t>: use cross product to determine the </a:t>
            </a:r>
            <a:r>
              <a:rPr lang="en-US" sz="1700" dirty="0">
                <a:solidFill>
                  <a:srgbClr val="FFC000"/>
                </a:solidFill>
              </a:rPr>
              <a:t>“reflex angle” </a:t>
            </a:r>
            <a:r>
              <a:rPr lang="en-US" sz="1700" dirty="0"/>
              <a:t>for situations larger than 180 degrees.</a:t>
            </a:r>
          </a:p>
          <a:p>
            <a:pPr marL="0" indent="0">
              <a:buNone/>
            </a:pPr>
            <a:r>
              <a:rPr lang="en-US" sz="1700" dirty="0">
                <a:solidFill>
                  <a:srgbClr val="00B050"/>
                </a:solidFill>
              </a:rPr>
              <a:t>Step 4</a:t>
            </a:r>
            <a:r>
              <a:rPr lang="en-US" sz="1700" dirty="0"/>
              <a:t>: confirm that apex angle is within same sector</a:t>
            </a:r>
          </a:p>
          <a:p>
            <a:pPr marL="0" indent="0">
              <a:buNone/>
            </a:pPr>
            <a:endParaRPr lang="en-US" sz="1700" dirty="0"/>
          </a:p>
          <a:p>
            <a:pPr marL="0" indent="0">
              <a:buNone/>
            </a:pPr>
            <a:endParaRPr lang="en-US" sz="1700" dirty="0"/>
          </a:p>
        </p:txBody>
      </p:sp>
      <p:sp>
        <p:nvSpPr>
          <p:cNvPr id="13" name="Rectangle 12">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Diagram&#10;&#10;Description automatically generated">
            <a:extLst>
              <a:ext uri="{FF2B5EF4-FFF2-40B4-BE49-F238E27FC236}">
                <a16:creationId xmlns:a16="http://schemas.microsoft.com/office/drawing/2014/main" id="{7A192367-37D6-420B-A960-4F0269BA8302}"/>
              </a:ext>
            </a:extLst>
          </p:cNvPr>
          <p:cNvPicPr>
            <a:picLocks noChangeAspect="1"/>
          </p:cNvPicPr>
          <p:nvPr/>
        </p:nvPicPr>
        <p:blipFill>
          <a:blip r:embed="rId2"/>
          <a:stretch>
            <a:fillRect/>
          </a:stretch>
        </p:blipFill>
        <p:spPr>
          <a:xfrm>
            <a:off x="5405862" y="1170127"/>
            <a:ext cx="6019331" cy="4514500"/>
          </a:xfrm>
          <a:prstGeom prst="rect">
            <a:avLst/>
          </a:prstGeom>
          <a:effectLst/>
        </p:spPr>
      </p:pic>
    </p:spTree>
    <p:extLst>
      <p:ext uri="{BB962C8B-B14F-4D97-AF65-F5344CB8AC3E}">
        <p14:creationId xmlns:p14="http://schemas.microsoft.com/office/powerpoint/2010/main" val="35713159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025AA-27FE-40AC-A710-448AC61C2C15}"/>
              </a:ext>
            </a:extLst>
          </p:cNvPr>
          <p:cNvSpPr>
            <a:spLocks noGrp="1"/>
          </p:cNvSpPr>
          <p:nvPr>
            <p:ph type="title"/>
          </p:nvPr>
        </p:nvSpPr>
        <p:spPr/>
        <p:txBody>
          <a:bodyPr>
            <a:noAutofit/>
          </a:bodyPr>
          <a:lstStyle/>
          <a:p>
            <a:r>
              <a:rPr lang="en-US" sz="2800" dirty="0"/>
              <a:t>Another means of finding angles in the arc is to specify 2 points AND the cross-product direction from start to finish. The function that does this is: </a:t>
            </a:r>
            <a:r>
              <a:rPr lang="en-US" sz="2400" dirty="0">
                <a:solidFill>
                  <a:schemeClr val="accent6"/>
                </a:solidFill>
              </a:rPr>
              <a:t>fcn_geometry_findAngleUsing2PointsOnCircle</a:t>
            </a:r>
            <a:br>
              <a:rPr lang="en-US" sz="2400" dirty="0">
                <a:solidFill>
                  <a:schemeClr val="accent6"/>
                </a:solidFill>
              </a:rPr>
            </a:br>
            <a:endParaRPr lang="en-US" sz="2800" dirty="0">
              <a:solidFill>
                <a:schemeClr val="accent6"/>
              </a:solidFill>
            </a:endParaRPr>
          </a:p>
        </p:txBody>
      </p:sp>
      <p:sp>
        <p:nvSpPr>
          <p:cNvPr id="3" name="Content Placeholder 2">
            <a:extLst>
              <a:ext uri="{FF2B5EF4-FFF2-40B4-BE49-F238E27FC236}">
                <a16:creationId xmlns:a16="http://schemas.microsoft.com/office/drawing/2014/main" id="{1CF4B6C5-F536-4FE8-B004-79A75E50F93B}"/>
              </a:ext>
            </a:extLst>
          </p:cNvPr>
          <p:cNvSpPr>
            <a:spLocks noGrp="1"/>
          </p:cNvSpPr>
          <p:nvPr>
            <p:ph idx="1"/>
          </p:nvPr>
        </p:nvSpPr>
        <p:spPr/>
        <p:txBody>
          <a:bodyPr>
            <a:normAutofit/>
          </a:bodyPr>
          <a:lstStyle/>
          <a:p>
            <a:pPr marL="0" indent="0">
              <a:buNone/>
            </a:pPr>
            <a:r>
              <a:rPr lang="en-US" sz="1400" dirty="0"/>
              <a:t>Counterclockwise is positive, clockwise is negative</a:t>
            </a:r>
          </a:p>
        </p:txBody>
      </p:sp>
      <p:sp>
        <p:nvSpPr>
          <p:cNvPr id="4" name="Rectangle 3">
            <a:extLst>
              <a:ext uri="{FF2B5EF4-FFF2-40B4-BE49-F238E27FC236}">
                <a16:creationId xmlns:a16="http://schemas.microsoft.com/office/drawing/2014/main" id="{C58627DF-5225-4B10-8ACD-F26DABCF6C3A}"/>
              </a:ext>
            </a:extLst>
          </p:cNvPr>
          <p:cNvSpPr/>
          <p:nvPr/>
        </p:nvSpPr>
        <p:spPr>
          <a:xfrm>
            <a:off x="333375" y="2268201"/>
            <a:ext cx="4457700" cy="3908762"/>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BASIC example for one circle, incoming and outgoing are 90 degrees</a:t>
            </a:r>
          </a:p>
          <a:p>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1;</a:t>
            </a:r>
          </a:p>
          <a:p>
            <a:r>
              <a:rPr lang="en-US" sz="800" dirty="0">
                <a:solidFill>
                  <a:srgbClr val="000000"/>
                </a:solidFill>
                <a:latin typeface="Courier New" panose="02070309020205020404" pitchFamily="49" charset="0"/>
              </a:rPr>
              <a:t>centers = [0 0];</a:t>
            </a:r>
          </a:p>
          <a:p>
            <a:r>
              <a:rPr lang="en-US" sz="800" dirty="0">
                <a:solidFill>
                  <a:srgbClr val="000000"/>
                </a:solidFill>
                <a:latin typeface="Courier New" panose="02070309020205020404" pitchFamily="49" charset="0"/>
              </a:rPr>
              <a:t>radii = [1]; </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start_angles</a:t>
            </a:r>
            <a:r>
              <a:rPr lang="en-US" sz="800" dirty="0">
                <a:solidFill>
                  <a:srgbClr val="000000"/>
                </a:solidFill>
                <a:latin typeface="Courier New" panose="02070309020205020404" pitchFamily="49" charset="0"/>
              </a:rPr>
              <a:t> = [45]*pi/180;</a:t>
            </a:r>
          </a:p>
          <a:p>
            <a:r>
              <a:rPr lang="en-US" sz="800" dirty="0" err="1">
                <a:solidFill>
                  <a:srgbClr val="000000"/>
                </a:solidFill>
                <a:latin typeface="Courier New" panose="02070309020205020404" pitchFamily="49" charset="0"/>
              </a:rPr>
              <a:t>start_points_on_circle</a:t>
            </a:r>
            <a:r>
              <a:rPr lang="en-US" sz="800" dirty="0">
                <a:solidFill>
                  <a:srgbClr val="000000"/>
                </a:solidFill>
                <a:latin typeface="Courier New" panose="02070309020205020404" pitchFamily="49" charset="0"/>
              </a:rPr>
              <a:t> = [radii.*cos(</a:t>
            </a:r>
            <a:r>
              <a:rPr lang="en-US" sz="800" dirty="0" err="1">
                <a:solidFill>
                  <a:srgbClr val="000000"/>
                </a:solidFill>
                <a:latin typeface="Courier New" panose="02070309020205020404" pitchFamily="49" charset="0"/>
              </a:rPr>
              <a:t>start_angles</a:t>
            </a:r>
            <a:r>
              <a:rPr lang="en-US" sz="800" dirty="0">
                <a:solidFill>
                  <a:srgbClr val="000000"/>
                </a:solidFill>
                <a:latin typeface="Courier New" panose="02070309020205020404" pitchFamily="49" charset="0"/>
              </a:rPr>
              <a:t>) radii.*sin(</a:t>
            </a:r>
            <a:r>
              <a:rPr lang="en-US" sz="800" dirty="0" err="1">
                <a:solidFill>
                  <a:srgbClr val="000000"/>
                </a:solidFill>
                <a:latin typeface="Courier New" panose="02070309020205020404" pitchFamily="49" charset="0"/>
              </a:rPr>
              <a:t>start_angles</a:t>
            </a:r>
            <a:r>
              <a:rPr lang="en-US" sz="800" dirty="0">
                <a:solidFill>
                  <a:srgbClr val="000000"/>
                </a:solidFill>
                <a:latin typeface="Courier New" panose="02070309020205020404" pitchFamily="49" charset="0"/>
              </a:rPr>
              <a:t>)];</a:t>
            </a:r>
          </a:p>
          <a:p>
            <a:r>
              <a:rPr lang="da-DK" sz="800" dirty="0">
                <a:solidFill>
                  <a:srgbClr val="000000"/>
                </a:solidFill>
                <a:latin typeface="Courier New" panose="02070309020205020404" pitchFamily="49" charset="0"/>
              </a:rPr>
              <a:t>end_angles = [-45]*pi/180;</a:t>
            </a:r>
          </a:p>
          <a:p>
            <a:r>
              <a:rPr lang="en-US" sz="800" dirty="0" err="1">
                <a:solidFill>
                  <a:srgbClr val="000000"/>
                </a:solidFill>
                <a:latin typeface="Courier New" panose="02070309020205020404" pitchFamily="49" charset="0"/>
              </a:rPr>
              <a:t>end_points_on_circle</a:t>
            </a:r>
            <a:r>
              <a:rPr lang="en-US" sz="800" dirty="0">
                <a:solidFill>
                  <a:srgbClr val="000000"/>
                </a:solidFill>
                <a:latin typeface="Courier New" panose="02070309020205020404" pitchFamily="49" charset="0"/>
              </a:rPr>
              <a:t> = [radii.*cos(</a:t>
            </a:r>
            <a:r>
              <a:rPr lang="en-US" sz="800" dirty="0" err="1">
                <a:solidFill>
                  <a:srgbClr val="000000"/>
                </a:solidFill>
                <a:latin typeface="Courier New" panose="02070309020205020404" pitchFamily="49" charset="0"/>
              </a:rPr>
              <a:t>end_angles</a:t>
            </a:r>
            <a:r>
              <a:rPr lang="en-US" sz="800" dirty="0">
                <a:solidFill>
                  <a:srgbClr val="000000"/>
                </a:solidFill>
                <a:latin typeface="Courier New" panose="02070309020205020404" pitchFamily="49" charset="0"/>
              </a:rPr>
              <a:t>) radii.*sin(</a:t>
            </a:r>
            <a:r>
              <a:rPr lang="en-US" sz="800" dirty="0" err="1">
                <a:solidFill>
                  <a:srgbClr val="000000"/>
                </a:solidFill>
                <a:latin typeface="Courier New" panose="02070309020205020404" pitchFamily="49" charset="0"/>
              </a:rPr>
              <a:t>end_angles</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cross_products</a:t>
            </a:r>
            <a:r>
              <a:rPr lang="en-US" sz="800" dirty="0">
                <a:solidFill>
                  <a:srgbClr val="000000"/>
                </a:solidFill>
                <a:latin typeface="Courier New" panose="02070309020205020404" pitchFamily="49" charset="0"/>
              </a:rPr>
              <a:t> = [1];</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true_angle</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start_angles</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end_angles</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[angles] = fcn_geometry_findAngleUsing2PointsOnCircle(</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centers,</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radii,</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start_points_on_circle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end_points_on_circle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fcn_summarize</a:t>
            </a:r>
            <a:r>
              <a:rPr lang="en-US" sz="800" dirty="0">
                <a:solidFill>
                  <a:srgbClr val="000000"/>
                </a:solidFill>
                <a:latin typeface="Courier New" panose="02070309020205020404" pitchFamily="49" charset="0"/>
              </a:rPr>
              <a:t>(angles,</a:t>
            </a:r>
            <a:r>
              <a:rPr lang="en-US" sz="800" dirty="0">
                <a:solidFill>
                  <a:srgbClr val="0E00FF"/>
                </a:solidFill>
                <a:latin typeface="Courier New" panose="02070309020205020404" pitchFamily="49" charset="0"/>
              </a:rPr>
              <a:t>...</a:t>
            </a:r>
            <a:r>
              <a:rPr lang="en-US" sz="800" dirty="0">
                <a:solidFill>
                  <a:srgbClr val="028009"/>
                </a:solidFill>
                <a:latin typeface="Courier New" panose="02070309020205020404" pitchFamily="49" charset="0"/>
              </a:rPr>
              <a:t> </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true_angle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centers,</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radii,</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start_points_on_circle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end_points_on_circle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a:t>
            </a:r>
            <a:r>
              <a:rPr lang="en-US" sz="8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F39FD50B-29DF-45E1-B765-20B061AA9393}"/>
              </a:ext>
            </a:extLst>
          </p:cNvPr>
          <p:cNvPicPr>
            <a:picLocks noChangeAspect="1"/>
          </p:cNvPicPr>
          <p:nvPr/>
        </p:nvPicPr>
        <p:blipFill>
          <a:blip r:embed="rId2"/>
          <a:stretch>
            <a:fillRect/>
          </a:stretch>
        </p:blipFill>
        <p:spPr>
          <a:xfrm>
            <a:off x="8448675" y="4162423"/>
            <a:ext cx="3352800" cy="2514600"/>
          </a:xfrm>
          <a:prstGeom prst="rect">
            <a:avLst/>
          </a:prstGeom>
        </p:spPr>
      </p:pic>
      <p:pic>
        <p:nvPicPr>
          <p:cNvPr id="6" name="Picture 5">
            <a:extLst>
              <a:ext uri="{FF2B5EF4-FFF2-40B4-BE49-F238E27FC236}">
                <a16:creationId xmlns:a16="http://schemas.microsoft.com/office/drawing/2014/main" id="{F3B2C106-6874-477A-AD61-C739E049FD09}"/>
              </a:ext>
            </a:extLst>
          </p:cNvPr>
          <p:cNvPicPr>
            <a:picLocks noChangeAspect="1"/>
          </p:cNvPicPr>
          <p:nvPr/>
        </p:nvPicPr>
        <p:blipFill>
          <a:blip r:embed="rId3"/>
          <a:stretch>
            <a:fillRect/>
          </a:stretch>
        </p:blipFill>
        <p:spPr>
          <a:xfrm>
            <a:off x="5438775" y="2655093"/>
            <a:ext cx="3352800" cy="2514600"/>
          </a:xfrm>
          <a:prstGeom prst="rect">
            <a:avLst/>
          </a:prstGeom>
        </p:spPr>
      </p:pic>
    </p:spTree>
    <p:extLst>
      <p:ext uri="{BB962C8B-B14F-4D97-AF65-F5344CB8AC3E}">
        <p14:creationId xmlns:p14="http://schemas.microsoft.com/office/powerpoint/2010/main" val="33771419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12A68-EA65-4B19-9F1F-D7BEB1AE176C}"/>
              </a:ext>
            </a:extLst>
          </p:cNvPr>
          <p:cNvSpPr>
            <a:spLocks noGrp="1"/>
          </p:cNvSpPr>
          <p:nvPr>
            <p:ph type="title"/>
          </p:nvPr>
        </p:nvSpPr>
        <p:spPr/>
        <p:txBody>
          <a:bodyPr/>
          <a:lstStyle/>
          <a:p>
            <a:r>
              <a:rPr lang="en-US" dirty="0"/>
              <a:t>Note: these functions support vectorization</a:t>
            </a:r>
          </a:p>
        </p:txBody>
      </p:sp>
      <p:pic>
        <p:nvPicPr>
          <p:cNvPr id="4" name="Picture 3">
            <a:extLst>
              <a:ext uri="{FF2B5EF4-FFF2-40B4-BE49-F238E27FC236}">
                <a16:creationId xmlns:a16="http://schemas.microsoft.com/office/drawing/2014/main" id="{42C3C7E2-F945-4BC3-8ED2-2B2E20E11AE1}"/>
              </a:ext>
            </a:extLst>
          </p:cNvPr>
          <p:cNvPicPr>
            <a:picLocks noChangeAspect="1"/>
          </p:cNvPicPr>
          <p:nvPr/>
        </p:nvPicPr>
        <p:blipFill>
          <a:blip r:embed="rId2"/>
          <a:stretch>
            <a:fillRect/>
          </a:stretch>
        </p:blipFill>
        <p:spPr>
          <a:xfrm>
            <a:off x="6019800" y="2001044"/>
            <a:ext cx="5334000" cy="4000500"/>
          </a:xfrm>
          <a:prstGeom prst="rect">
            <a:avLst/>
          </a:prstGeom>
        </p:spPr>
      </p:pic>
      <p:sp>
        <p:nvSpPr>
          <p:cNvPr id="5" name="Rectangle 4">
            <a:extLst>
              <a:ext uri="{FF2B5EF4-FFF2-40B4-BE49-F238E27FC236}">
                <a16:creationId xmlns:a16="http://schemas.microsoft.com/office/drawing/2014/main" id="{13877938-F412-4069-8521-3667CF1BBA81}"/>
              </a:ext>
            </a:extLst>
          </p:cNvPr>
          <p:cNvSpPr/>
          <p:nvPr/>
        </p:nvSpPr>
        <p:spPr>
          <a:xfrm>
            <a:off x="333374" y="2268201"/>
            <a:ext cx="5686426" cy="3539430"/>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ADVANCED example - vectorized</a:t>
            </a:r>
          </a:p>
          <a:p>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100;</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centers = [0 0; 4 4; 8 10; -6 10];</a:t>
            </a:r>
          </a:p>
          <a:p>
            <a:r>
              <a:rPr lang="pl-PL" sz="800" dirty="0">
                <a:solidFill>
                  <a:srgbClr val="000000"/>
                </a:solidFill>
                <a:latin typeface="Courier New" panose="02070309020205020404" pitchFamily="49" charset="0"/>
              </a:rPr>
              <a:t>radii = [1; 2; 4; 3];</a:t>
            </a:r>
          </a:p>
          <a:p>
            <a:r>
              <a:rPr lang="en-US" sz="800" dirty="0" err="1">
                <a:solidFill>
                  <a:srgbClr val="000000"/>
                </a:solidFill>
                <a:latin typeface="Courier New" panose="02070309020205020404" pitchFamily="49" charset="0"/>
              </a:rPr>
              <a:t>start_angles</a:t>
            </a:r>
            <a:r>
              <a:rPr lang="en-US" sz="800" dirty="0">
                <a:solidFill>
                  <a:srgbClr val="000000"/>
                </a:solidFill>
                <a:latin typeface="Courier New" panose="02070309020205020404" pitchFamily="49" charset="0"/>
              </a:rPr>
              <a:t> = [90; 0; -90; 45]*pi/180;</a:t>
            </a:r>
          </a:p>
          <a:p>
            <a:r>
              <a:rPr lang="en-US" sz="800" dirty="0" err="1">
                <a:solidFill>
                  <a:srgbClr val="000000"/>
                </a:solidFill>
                <a:latin typeface="Courier New" panose="02070309020205020404" pitchFamily="49" charset="0"/>
              </a:rPr>
              <a:t>start_points_on_circle</a:t>
            </a:r>
            <a:r>
              <a:rPr lang="en-US" sz="800" dirty="0">
                <a:solidFill>
                  <a:srgbClr val="000000"/>
                </a:solidFill>
                <a:latin typeface="Courier New" panose="02070309020205020404" pitchFamily="49" charset="0"/>
              </a:rPr>
              <a:t> = [radii.*cos(</a:t>
            </a:r>
            <a:r>
              <a:rPr lang="en-US" sz="800" dirty="0" err="1">
                <a:solidFill>
                  <a:srgbClr val="000000"/>
                </a:solidFill>
                <a:latin typeface="Courier New" panose="02070309020205020404" pitchFamily="49" charset="0"/>
              </a:rPr>
              <a:t>start_angles</a:t>
            </a:r>
            <a:r>
              <a:rPr lang="en-US" sz="800" dirty="0">
                <a:solidFill>
                  <a:srgbClr val="000000"/>
                </a:solidFill>
                <a:latin typeface="Courier New" panose="02070309020205020404" pitchFamily="49" charset="0"/>
              </a:rPr>
              <a:t>) radii.*sin(</a:t>
            </a:r>
            <a:r>
              <a:rPr lang="en-US" sz="800" dirty="0" err="1">
                <a:solidFill>
                  <a:srgbClr val="000000"/>
                </a:solidFill>
                <a:latin typeface="Courier New" panose="02070309020205020404" pitchFamily="49" charset="0"/>
              </a:rPr>
              <a:t>start_angles</a:t>
            </a:r>
            <a:r>
              <a:rPr lang="en-US" sz="800" dirty="0">
                <a:solidFill>
                  <a:srgbClr val="000000"/>
                </a:solidFill>
                <a:latin typeface="Courier New" panose="02070309020205020404" pitchFamily="49" charset="0"/>
              </a:rPr>
              <a:t>)]+centers;</a:t>
            </a:r>
          </a:p>
          <a:p>
            <a:r>
              <a:rPr lang="da-DK" sz="800" dirty="0">
                <a:solidFill>
                  <a:srgbClr val="000000"/>
                </a:solidFill>
                <a:latin typeface="Courier New" panose="02070309020205020404" pitchFamily="49" charset="0"/>
              </a:rPr>
              <a:t>end_angles = [45; 135; 180; 0]*pi/180;</a:t>
            </a:r>
          </a:p>
          <a:p>
            <a:r>
              <a:rPr lang="en-US" sz="800" dirty="0" err="1">
                <a:solidFill>
                  <a:srgbClr val="000000"/>
                </a:solidFill>
                <a:latin typeface="Courier New" panose="02070309020205020404" pitchFamily="49" charset="0"/>
              </a:rPr>
              <a:t>end_points_on_circle</a:t>
            </a:r>
            <a:r>
              <a:rPr lang="en-US" sz="800" dirty="0">
                <a:solidFill>
                  <a:srgbClr val="000000"/>
                </a:solidFill>
                <a:latin typeface="Courier New" panose="02070309020205020404" pitchFamily="49" charset="0"/>
              </a:rPr>
              <a:t> = [radii.*cos(</a:t>
            </a:r>
            <a:r>
              <a:rPr lang="en-US" sz="800" dirty="0" err="1">
                <a:solidFill>
                  <a:srgbClr val="000000"/>
                </a:solidFill>
                <a:latin typeface="Courier New" panose="02070309020205020404" pitchFamily="49" charset="0"/>
              </a:rPr>
              <a:t>end_angles</a:t>
            </a:r>
            <a:r>
              <a:rPr lang="en-US" sz="800" dirty="0">
                <a:solidFill>
                  <a:srgbClr val="000000"/>
                </a:solidFill>
                <a:latin typeface="Courier New" panose="02070309020205020404" pitchFamily="49" charset="0"/>
              </a:rPr>
              <a:t>) radii.*sin(</a:t>
            </a:r>
            <a:r>
              <a:rPr lang="en-US" sz="800" dirty="0" err="1">
                <a:solidFill>
                  <a:srgbClr val="000000"/>
                </a:solidFill>
                <a:latin typeface="Courier New" panose="02070309020205020404" pitchFamily="49" charset="0"/>
              </a:rPr>
              <a:t>end_angles</a:t>
            </a:r>
            <a:r>
              <a:rPr lang="en-US" sz="800" dirty="0">
                <a:solidFill>
                  <a:srgbClr val="000000"/>
                </a:solidFill>
                <a:latin typeface="Courier New" panose="02070309020205020404" pitchFamily="49" charset="0"/>
              </a:rPr>
              <a:t>)]+centers;</a:t>
            </a:r>
          </a:p>
          <a:p>
            <a:r>
              <a:rPr lang="en-US" sz="800" dirty="0" err="1">
                <a:solidFill>
                  <a:srgbClr val="000000"/>
                </a:solidFill>
                <a:latin typeface="Courier New" panose="02070309020205020404" pitchFamily="49" charset="0"/>
              </a:rPr>
              <a:t>cross_products</a:t>
            </a:r>
            <a:r>
              <a:rPr lang="en-US" sz="800" dirty="0">
                <a:solidFill>
                  <a:srgbClr val="000000"/>
                </a:solidFill>
                <a:latin typeface="Courier New" panose="02070309020205020404" pitchFamily="49" charset="0"/>
              </a:rPr>
              <a:t> = [-1; 1; -1; 1];</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true_angle</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start_angles</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end_angles</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[angles] = fcn_geometry_findAngleUsing2PointsOnCircle(</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centers,</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radii,</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start_points_on_circle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end_points_on_circle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fcn_summarize</a:t>
            </a:r>
            <a:r>
              <a:rPr lang="en-US" sz="800" dirty="0">
                <a:solidFill>
                  <a:srgbClr val="000000"/>
                </a:solidFill>
                <a:latin typeface="Courier New" panose="02070309020205020404" pitchFamily="49" charset="0"/>
              </a:rPr>
              <a:t>(angles,</a:t>
            </a:r>
            <a:r>
              <a:rPr lang="en-US" sz="800" dirty="0">
                <a:solidFill>
                  <a:srgbClr val="0E00FF"/>
                </a:solidFill>
                <a:latin typeface="Courier New" panose="02070309020205020404" pitchFamily="49" charset="0"/>
              </a:rPr>
              <a:t>...</a:t>
            </a:r>
            <a:r>
              <a:rPr lang="en-US" sz="800" dirty="0">
                <a:solidFill>
                  <a:srgbClr val="028009"/>
                </a:solidFill>
                <a:latin typeface="Courier New" panose="02070309020205020404" pitchFamily="49" charset="0"/>
              </a:rPr>
              <a:t> </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true_angle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centers,</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radii,</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start_points_on_circle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end_points_on_circle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a:t>
            </a:r>
            <a:r>
              <a:rPr lang="en-US" sz="800" dirty="0">
                <a:solidFill>
                  <a:srgbClr val="000000"/>
                </a:solidFill>
                <a:latin typeface="Courier New" panose="02070309020205020404" pitchFamily="49" charset="0"/>
              </a:rPr>
              <a:t>);</a:t>
            </a:r>
          </a:p>
        </p:txBody>
      </p:sp>
    </p:spTree>
    <p:extLst>
      <p:ext uri="{BB962C8B-B14F-4D97-AF65-F5344CB8AC3E}">
        <p14:creationId xmlns:p14="http://schemas.microsoft.com/office/powerpoint/2010/main" val="20491700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5">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7">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19">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C2D90C1-C567-4B30-A02E-033C7825F5E6}"/>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3100" kern="1200">
                <a:solidFill>
                  <a:srgbClr val="FFFFFF"/>
                </a:solidFill>
                <a:latin typeface="+mj-lt"/>
                <a:ea typeface="+mj-ea"/>
                <a:cs typeface="+mj-cs"/>
              </a:rPr>
              <a:t>For many paths, entry into a curve at speed requires calculations of tangents into circles</a:t>
            </a:r>
          </a:p>
        </p:txBody>
      </p:sp>
      <p:pic>
        <p:nvPicPr>
          <p:cNvPr id="4" name="Content Placeholder 3">
            <a:extLst>
              <a:ext uri="{FF2B5EF4-FFF2-40B4-BE49-F238E27FC236}">
                <a16:creationId xmlns:a16="http://schemas.microsoft.com/office/drawing/2014/main" id="{7AB7EC19-CAA9-48BC-B63D-6D7A5D8BF689}"/>
              </a:ext>
            </a:extLst>
          </p:cNvPr>
          <p:cNvPicPr>
            <a:picLocks noGrp="1" noChangeAspect="1"/>
          </p:cNvPicPr>
          <p:nvPr>
            <p:ph idx="1"/>
          </p:nvPr>
        </p:nvPicPr>
        <p:blipFill rotWithShape="1">
          <a:blip r:embed="rId2"/>
          <a:srcRect t="7250" b="8481"/>
          <a:stretch/>
        </p:blipFill>
        <p:spPr>
          <a:xfrm>
            <a:off x="4502428" y="1396774"/>
            <a:ext cx="7225748" cy="4064451"/>
          </a:xfrm>
          <a:prstGeom prst="rect">
            <a:avLst/>
          </a:prstGeom>
        </p:spPr>
      </p:pic>
    </p:spTree>
    <p:extLst>
      <p:ext uri="{BB962C8B-B14F-4D97-AF65-F5344CB8AC3E}">
        <p14:creationId xmlns:p14="http://schemas.microsoft.com/office/powerpoint/2010/main" val="11399847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a:xfrm>
                <a:off x="838200" y="952903"/>
                <a:ext cx="10515600" cy="1325563"/>
              </a:xfrm>
            </p:spPr>
            <p:txBody>
              <a:bodyPr>
                <a:normAutofit fontScale="90000"/>
              </a:bodyPr>
              <a:lstStyle/>
              <a:p>
                <a:r>
                  <a:rPr lang="en-US" dirty="0"/>
                  <a:t>Entry in or out of an arc requires that the path is tangent to the arc. In the diagram below, this means the relationship between  </a:t>
                </a:r>
                <a14:m>
                  <m:oMath xmlns:m="http://schemas.openxmlformats.org/officeDocument/2006/math">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3</m:t>
                            </m:r>
                          </m:sub>
                        </m:sSub>
                        <m:sSub>
                          <m:sSubPr>
                            <m:ctrlPr>
                              <a:rPr lang="en-US" i="1">
                                <a:latin typeface="Cambria Math" panose="02040503050406030204" pitchFamily="18" charset="0"/>
                              </a:rPr>
                            </m:ctrlPr>
                          </m:sSubPr>
                          <m:e>
                            <m:r>
                              <a:rPr lang="en-US" i="1">
                                <a:latin typeface="Cambria Math" panose="02040503050406030204" pitchFamily="18" charset="0"/>
                              </a:rPr>
                              <m:t>𝑣</m:t>
                            </m:r>
                          </m:e>
                          <m:sub>
                            <m:r>
                              <a:rPr lang="en-US" i="1">
                                <a:latin typeface="Cambria Math" panose="02040503050406030204" pitchFamily="18" charset="0"/>
                              </a:rPr>
                              <m:t>2</m:t>
                            </m:r>
                          </m:sub>
                        </m:sSub>
                      </m:e>
                    </m:acc>
                  </m:oMath>
                </a14:m>
                <a:r>
                  <a:rPr lang="en-US" dirty="0"/>
                  <a:t> and </a:t>
                </a:r>
                <a14:m>
                  <m:oMath xmlns:m="http://schemas.openxmlformats.org/officeDocument/2006/math">
                    <m:acc>
                      <m:accPr>
                        <m:chr m:val="⃗"/>
                        <m:ctrlPr>
                          <a:rPr lang="en-US" i="1">
                            <a:latin typeface="Cambria Math" panose="02040503050406030204" pitchFamily="18" charset="0"/>
                          </a:rPr>
                        </m:ctrlPr>
                      </m:accPr>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3</m:t>
                            </m:r>
                          </m:sub>
                        </m:sSub>
                        <m:sSub>
                          <m:sSubPr>
                            <m:ctrlPr>
                              <a:rPr lang="en-US" i="1">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𝑐</m:t>
                            </m:r>
                          </m:sub>
                        </m:sSub>
                      </m:e>
                    </m:acc>
                  </m:oMath>
                </a14:m>
                <a:r>
                  <a:rPr lang="en-US" dirty="0"/>
                  <a:t> is perpendicular. Thus, tangent points are commonly required. </a:t>
                </a:r>
              </a:p>
            </p:txBody>
          </p:sp>
        </mc:Choice>
        <mc:Fallback xmlns="">
          <p:sp>
            <p:nvSpPr>
              <p:cNvPr id="2" name="Title 1"/>
              <p:cNvSpPr>
                <a:spLocks noGrp="1" noRot="1" noChangeAspect="1" noMove="1" noResize="1" noEditPoints="1" noAdjustHandles="1" noChangeArrowheads="1" noChangeShapeType="1" noTextEdit="1"/>
              </p:cNvSpPr>
              <p:nvPr>
                <p:ph type="title"/>
              </p:nvPr>
            </p:nvSpPr>
            <p:spPr>
              <a:xfrm>
                <a:off x="838200" y="952903"/>
                <a:ext cx="10515600" cy="1325563"/>
              </a:xfrm>
              <a:blipFill>
                <a:blip r:embed="rId2"/>
                <a:stretch>
                  <a:fillRect l="-2087" t="-69266" r="-2087" b="-76606"/>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0782278B-BAE8-444D-AFB6-484F803BBA41}" type="slidenum">
              <a:rPr lang="en-US" smtClean="0"/>
              <a:t>27</a:t>
            </a:fld>
            <a:endParaRPr lang="en-US"/>
          </a:p>
        </p:txBody>
      </p:sp>
      <p:sp>
        <p:nvSpPr>
          <p:cNvPr id="5" name="Freeform 4"/>
          <p:cNvSpPr/>
          <p:nvPr/>
        </p:nvSpPr>
        <p:spPr>
          <a:xfrm>
            <a:off x="4201454" y="2400587"/>
            <a:ext cx="2566908" cy="3607854"/>
          </a:xfrm>
          <a:custGeom>
            <a:avLst/>
            <a:gdLst>
              <a:gd name="connsiteX0" fmla="*/ 2302042 w 3761874"/>
              <a:gd name="connsiteY0" fmla="*/ 0 h 4411579"/>
              <a:gd name="connsiteX1" fmla="*/ 1066800 w 3761874"/>
              <a:gd name="connsiteY1" fmla="*/ 617621 h 4411579"/>
              <a:gd name="connsiteX2" fmla="*/ 0 w 3761874"/>
              <a:gd name="connsiteY2" fmla="*/ 3216442 h 4411579"/>
              <a:gd name="connsiteX3" fmla="*/ 1732548 w 3761874"/>
              <a:gd name="connsiteY3" fmla="*/ 4411579 h 4411579"/>
              <a:gd name="connsiteX4" fmla="*/ 3192379 w 3761874"/>
              <a:gd name="connsiteY4" fmla="*/ 3625515 h 4411579"/>
              <a:gd name="connsiteX5" fmla="*/ 3761874 w 3761874"/>
              <a:gd name="connsiteY5" fmla="*/ 1299410 h 4411579"/>
              <a:gd name="connsiteX6" fmla="*/ 2302042 w 3761874"/>
              <a:gd name="connsiteY6" fmla="*/ 0 h 4411579"/>
              <a:gd name="connsiteX0" fmla="*/ 2302042 w 3761874"/>
              <a:gd name="connsiteY0" fmla="*/ 0 h 4411579"/>
              <a:gd name="connsiteX1" fmla="*/ 1272822 w 3761874"/>
              <a:gd name="connsiteY1" fmla="*/ 756175 h 4411579"/>
              <a:gd name="connsiteX2" fmla="*/ 0 w 3761874"/>
              <a:gd name="connsiteY2" fmla="*/ 3216442 h 4411579"/>
              <a:gd name="connsiteX3" fmla="*/ 1732548 w 3761874"/>
              <a:gd name="connsiteY3" fmla="*/ 4411579 h 4411579"/>
              <a:gd name="connsiteX4" fmla="*/ 3192379 w 3761874"/>
              <a:gd name="connsiteY4" fmla="*/ 3625515 h 4411579"/>
              <a:gd name="connsiteX5" fmla="*/ 3761874 w 3761874"/>
              <a:gd name="connsiteY5" fmla="*/ 1299410 h 4411579"/>
              <a:gd name="connsiteX6" fmla="*/ 2302042 w 3761874"/>
              <a:gd name="connsiteY6" fmla="*/ 0 h 4411579"/>
              <a:gd name="connsiteX0" fmla="*/ 2813776 w 4273608"/>
              <a:gd name="connsiteY0" fmla="*/ 0 h 4411579"/>
              <a:gd name="connsiteX1" fmla="*/ 1784556 w 4273608"/>
              <a:gd name="connsiteY1" fmla="*/ 756175 h 4411579"/>
              <a:gd name="connsiteX2" fmla="*/ 0 w 4273608"/>
              <a:gd name="connsiteY2" fmla="*/ 2889453 h 4411579"/>
              <a:gd name="connsiteX3" fmla="*/ 2244282 w 4273608"/>
              <a:gd name="connsiteY3" fmla="*/ 4411579 h 4411579"/>
              <a:gd name="connsiteX4" fmla="*/ 3704113 w 4273608"/>
              <a:gd name="connsiteY4" fmla="*/ 3625515 h 4411579"/>
              <a:gd name="connsiteX5" fmla="*/ 4273608 w 4273608"/>
              <a:gd name="connsiteY5" fmla="*/ 1299410 h 4411579"/>
              <a:gd name="connsiteX6" fmla="*/ 2813776 w 4273608"/>
              <a:gd name="connsiteY6" fmla="*/ 0 h 4411579"/>
              <a:gd name="connsiteX0" fmla="*/ 2813776 w 4273608"/>
              <a:gd name="connsiteY0" fmla="*/ 0 h 4411579"/>
              <a:gd name="connsiteX1" fmla="*/ 1837724 w 4273608"/>
              <a:gd name="connsiteY1" fmla="*/ 789428 h 4411579"/>
              <a:gd name="connsiteX2" fmla="*/ 0 w 4273608"/>
              <a:gd name="connsiteY2" fmla="*/ 2889453 h 4411579"/>
              <a:gd name="connsiteX3" fmla="*/ 2244282 w 4273608"/>
              <a:gd name="connsiteY3" fmla="*/ 4411579 h 4411579"/>
              <a:gd name="connsiteX4" fmla="*/ 3704113 w 4273608"/>
              <a:gd name="connsiteY4" fmla="*/ 3625515 h 4411579"/>
              <a:gd name="connsiteX5" fmla="*/ 4273608 w 4273608"/>
              <a:gd name="connsiteY5" fmla="*/ 1299410 h 4411579"/>
              <a:gd name="connsiteX6" fmla="*/ 2813776 w 4273608"/>
              <a:gd name="connsiteY6" fmla="*/ 0 h 4411579"/>
              <a:gd name="connsiteX0" fmla="*/ 2813776 w 4273608"/>
              <a:gd name="connsiteY0" fmla="*/ 0 h 4411579"/>
              <a:gd name="connsiteX1" fmla="*/ 1499390 w 4273608"/>
              <a:gd name="connsiteY1" fmla="*/ 674751 h 4411579"/>
              <a:gd name="connsiteX2" fmla="*/ 0 w 4273608"/>
              <a:gd name="connsiteY2" fmla="*/ 2889453 h 4411579"/>
              <a:gd name="connsiteX3" fmla="*/ 2244282 w 4273608"/>
              <a:gd name="connsiteY3" fmla="*/ 4411579 h 4411579"/>
              <a:gd name="connsiteX4" fmla="*/ 3704113 w 4273608"/>
              <a:gd name="connsiteY4" fmla="*/ 3625515 h 4411579"/>
              <a:gd name="connsiteX5" fmla="*/ 4273608 w 4273608"/>
              <a:gd name="connsiteY5" fmla="*/ 1299410 h 4411579"/>
              <a:gd name="connsiteX6" fmla="*/ 2813776 w 4273608"/>
              <a:gd name="connsiteY6" fmla="*/ 0 h 4411579"/>
              <a:gd name="connsiteX0" fmla="*/ 2813776 w 4284885"/>
              <a:gd name="connsiteY0" fmla="*/ 0 h 4411579"/>
              <a:gd name="connsiteX1" fmla="*/ 1499390 w 4284885"/>
              <a:gd name="connsiteY1" fmla="*/ 674751 h 4411579"/>
              <a:gd name="connsiteX2" fmla="*/ 0 w 4284885"/>
              <a:gd name="connsiteY2" fmla="*/ 2889453 h 4411579"/>
              <a:gd name="connsiteX3" fmla="*/ 2244282 w 4284885"/>
              <a:gd name="connsiteY3" fmla="*/ 4411579 h 4411579"/>
              <a:gd name="connsiteX4" fmla="*/ 3704113 w 4284885"/>
              <a:gd name="connsiteY4" fmla="*/ 3625515 h 4411579"/>
              <a:gd name="connsiteX5" fmla="*/ 4284885 w 4284885"/>
              <a:gd name="connsiteY5" fmla="*/ 960158 h 4411579"/>
              <a:gd name="connsiteX6" fmla="*/ 2813776 w 4284885"/>
              <a:gd name="connsiteY6" fmla="*/ 0 h 4411579"/>
              <a:gd name="connsiteX0" fmla="*/ 2813776 w 4284885"/>
              <a:gd name="connsiteY0" fmla="*/ 0 h 4411579"/>
              <a:gd name="connsiteX1" fmla="*/ 1956141 w 4284885"/>
              <a:gd name="connsiteY1" fmla="*/ 684307 h 4411579"/>
              <a:gd name="connsiteX2" fmla="*/ 0 w 4284885"/>
              <a:gd name="connsiteY2" fmla="*/ 2889453 h 4411579"/>
              <a:gd name="connsiteX3" fmla="*/ 2244282 w 4284885"/>
              <a:gd name="connsiteY3" fmla="*/ 4411579 h 4411579"/>
              <a:gd name="connsiteX4" fmla="*/ 3704113 w 4284885"/>
              <a:gd name="connsiteY4" fmla="*/ 3625515 h 4411579"/>
              <a:gd name="connsiteX5" fmla="*/ 4284885 w 4284885"/>
              <a:gd name="connsiteY5" fmla="*/ 960158 h 4411579"/>
              <a:gd name="connsiteX6" fmla="*/ 2813776 w 4284885"/>
              <a:gd name="connsiteY6" fmla="*/ 0 h 4411579"/>
              <a:gd name="connsiteX0" fmla="*/ 2813776 w 3704113"/>
              <a:gd name="connsiteY0" fmla="*/ 0 h 4411579"/>
              <a:gd name="connsiteX1" fmla="*/ 1956141 w 3704113"/>
              <a:gd name="connsiteY1" fmla="*/ 684307 h 4411579"/>
              <a:gd name="connsiteX2" fmla="*/ 0 w 3704113"/>
              <a:gd name="connsiteY2" fmla="*/ 2889453 h 4411579"/>
              <a:gd name="connsiteX3" fmla="*/ 2244282 w 3704113"/>
              <a:gd name="connsiteY3" fmla="*/ 4411579 h 4411579"/>
              <a:gd name="connsiteX4" fmla="*/ 3704113 w 3704113"/>
              <a:gd name="connsiteY4" fmla="*/ 3625515 h 4411579"/>
              <a:gd name="connsiteX5" fmla="*/ 3348828 w 3704113"/>
              <a:gd name="connsiteY5" fmla="*/ 1342415 h 4411579"/>
              <a:gd name="connsiteX6" fmla="*/ 2813776 w 3704113"/>
              <a:gd name="connsiteY6" fmla="*/ 0 h 4411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4113" h="4411579">
                <a:moveTo>
                  <a:pt x="2813776" y="0"/>
                </a:moveTo>
                <a:lnTo>
                  <a:pt x="1956141" y="684307"/>
                </a:lnTo>
                <a:lnTo>
                  <a:pt x="0" y="2889453"/>
                </a:lnTo>
                <a:lnTo>
                  <a:pt x="2244282" y="4411579"/>
                </a:lnTo>
                <a:lnTo>
                  <a:pt x="3704113" y="3625515"/>
                </a:lnTo>
                <a:lnTo>
                  <a:pt x="3348828" y="1342415"/>
                </a:lnTo>
                <a:lnTo>
                  <a:pt x="2813776" y="0"/>
                </a:lnTo>
                <a:close/>
              </a:path>
            </a:pathLst>
          </a:custGeom>
          <a:solidFill>
            <a:schemeClr val="accent6">
              <a:lumMod val="20000"/>
              <a:lumOff val="80000"/>
              <a:alpha val="20000"/>
            </a:schemeClr>
          </a:solidFill>
          <a:ln>
            <a:solidFill>
              <a:schemeClr val="accent6">
                <a:lumMod val="40000"/>
                <a:lumOff val="6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FEDB573E-BD45-411F-8C94-C195D448A752}"/>
                  </a:ext>
                </a:extLst>
              </p:cNvPr>
              <p:cNvSpPr txBox="1"/>
              <p:nvPr/>
            </p:nvSpPr>
            <p:spPr>
              <a:xfrm>
                <a:off x="6046664" y="4087733"/>
                <a:ext cx="809833" cy="20869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3</m:t>
                          </m:r>
                        </m:sub>
                      </m:sSub>
                    </m:oMath>
                  </m:oMathPara>
                </a14:m>
                <a:endParaRPr lang="en-US" dirty="0"/>
              </a:p>
            </p:txBody>
          </p:sp>
        </mc:Choice>
        <mc:Fallback xmlns="">
          <p:sp>
            <p:nvSpPr>
              <p:cNvPr id="6" name="TextBox 5">
                <a:extLst>
                  <a:ext uri="{FF2B5EF4-FFF2-40B4-BE49-F238E27FC236}">
                    <a16:creationId xmlns:a16="http://schemas.microsoft.com/office/drawing/2014/main" id="{FEDB573E-BD45-411F-8C94-C195D448A752}"/>
                  </a:ext>
                </a:extLst>
              </p:cNvPr>
              <p:cNvSpPr txBox="1">
                <a:spLocks noRot="1" noChangeAspect="1" noMove="1" noResize="1" noEditPoints="1" noAdjustHandles="1" noChangeArrowheads="1" noChangeShapeType="1" noTextEdit="1"/>
              </p:cNvSpPr>
              <p:nvPr/>
            </p:nvSpPr>
            <p:spPr>
              <a:xfrm>
                <a:off x="6046664" y="4087733"/>
                <a:ext cx="809833" cy="208699"/>
              </a:xfrm>
              <a:prstGeom prst="rect">
                <a:avLst/>
              </a:prstGeom>
              <a:blipFill>
                <a:blip r:embed="rId3"/>
                <a:stretch>
                  <a:fillRect b="-8823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FEDB573E-BD45-411F-8C94-C195D448A752}"/>
                  </a:ext>
                </a:extLst>
              </p:cNvPr>
              <p:cNvSpPr txBox="1"/>
              <p:nvPr/>
            </p:nvSpPr>
            <p:spPr>
              <a:xfrm>
                <a:off x="6328476" y="5499608"/>
                <a:ext cx="809835"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𝑣</m:t>
                          </m:r>
                        </m:e>
                        <m:sub>
                          <m:r>
                            <a:rPr lang="en-US" b="0" i="1" smtClean="0">
                              <a:latin typeface="Cambria Math" panose="02040503050406030204" pitchFamily="18" charset="0"/>
                            </a:rPr>
                            <m:t>2</m:t>
                          </m:r>
                        </m:sub>
                      </m:sSub>
                    </m:oMath>
                  </m:oMathPara>
                </a14:m>
                <a:endParaRPr lang="en-US" dirty="0"/>
              </a:p>
            </p:txBody>
          </p:sp>
        </mc:Choice>
        <mc:Fallback xmlns="">
          <p:sp>
            <p:nvSpPr>
              <p:cNvPr id="7" name="TextBox 6">
                <a:extLst>
                  <a:ext uri="{FF2B5EF4-FFF2-40B4-BE49-F238E27FC236}">
                    <a16:creationId xmlns:a16="http://schemas.microsoft.com/office/drawing/2014/main" id="{FEDB573E-BD45-411F-8C94-C195D448A752}"/>
                  </a:ext>
                </a:extLst>
              </p:cNvPr>
              <p:cNvSpPr txBox="1">
                <a:spLocks noRot="1" noChangeAspect="1" noMove="1" noResize="1" noEditPoints="1" noAdjustHandles="1" noChangeArrowheads="1" noChangeShapeType="1" noTextEdit="1"/>
              </p:cNvSpPr>
              <p:nvPr/>
            </p:nvSpPr>
            <p:spPr>
              <a:xfrm>
                <a:off x="6328476" y="5499608"/>
                <a:ext cx="809835" cy="369332"/>
              </a:xfrm>
              <a:prstGeom prst="rect">
                <a:avLst/>
              </a:prstGeom>
              <a:blipFill>
                <a:blip r:embed="rId4"/>
                <a:stretch>
                  <a:fillRect/>
                </a:stretch>
              </a:blipFill>
            </p:spPr>
            <p:txBody>
              <a:bodyPr/>
              <a:lstStyle/>
              <a:p>
                <a:r>
                  <a:rPr lang="en-US">
                    <a:noFill/>
                  </a:rPr>
                  <a:t> </a:t>
                </a:r>
              </a:p>
            </p:txBody>
          </p:sp>
        </mc:Fallback>
      </mc:AlternateContent>
      <p:cxnSp>
        <p:nvCxnSpPr>
          <p:cNvPr id="8" name="Straight Connector 7"/>
          <p:cNvCxnSpPr>
            <a:cxnSpLocks/>
          </p:cNvCxnSpPr>
          <p:nvPr/>
        </p:nvCxnSpPr>
        <p:spPr>
          <a:xfrm>
            <a:off x="6239504" y="4449724"/>
            <a:ext cx="370785" cy="1097847"/>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9" name="Oval 8"/>
          <p:cNvSpPr>
            <a:spLocks noChangeAspect="1"/>
          </p:cNvSpPr>
          <p:nvPr/>
        </p:nvSpPr>
        <p:spPr>
          <a:xfrm>
            <a:off x="4814614" y="4011140"/>
            <a:ext cx="1486159" cy="1488468"/>
          </a:xfrm>
          <a:prstGeom prst="ellipse">
            <a:avLst/>
          </a:prstGeom>
          <a:no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FEDB573E-BD45-411F-8C94-C195D448A752}"/>
                  </a:ext>
                </a:extLst>
              </p:cNvPr>
              <p:cNvSpPr txBox="1"/>
              <p:nvPr/>
            </p:nvSpPr>
            <p:spPr>
              <a:xfrm>
                <a:off x="5120155" y="4345374"/>
                <a:ext cx="809833"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𝑐</m:t>
                          </m:r>
                        </m:sub>
                      </m:sSub>
                    </m:oMath>
                  </m:oMathPara>
                </a14:m>
                <a:endParaRPr lang="en-US" dirty="0"/>
              </a:p>
            </p:txBody>
          </p:sp>
        </mc:Choice>
        <mc:Fallback xmlns="">
          <p:sp>
            <p:nvSpPr>
              <p:cNvPr id="15" name="TextBox 14">
                <a:extLst>
                  <a:ext uri="{FF2B5EF4-FFF2-40B4-BE49-F238E27FC236}">
                    <a16:creationId xmlns:a16="http://schemas.microsoft.com/office/drawing/2014/main" id="{FEDB573E-BD45-411F-8C94-C195D448A752}"/>
                  </a:ext>
                </a:extLst>
              </p:cNvPr>
              <p:cNvSpPr txBox="1">
                <a:spLocks noRot="1" noChangeAspect="1" noMove="1" noResize="1" noEditPoints="1" noAdjustHandles="1" noChangeArrowheads="1" noChangeShapeType="1" noTextEdit="1"/>
              </p:cNvSpPr>
              <p:nvPr/>
            </p:nvSpPr>
            <p:spPr>
              <a:xfrm>
                <a:off x="5120155" y="4345374"/>
                <a:ext cx="809833" cy="369332"/>
              </a:xfrm>
              <a:prstGeom prst="rect">
                <a:avLst/>
              </a:prstGeom>
              <a:blipFill>
                <a:blip r:embed="rId5"/>
                <a:stretch>
                  <a:fillRect b="-6667"/>
                </a:stretch>
              </a:blipFill>
            </p:spPr>
            <p:txBody>
              <a:bodyPr/>
              <a:lstStyle/>
              <a:p>
                <a:r>
                  <a:rPr lang="en-US">
                    <a:noFill/>
                  </a:rPr>
                  <a:t> </a:t>
                </a:r>
              </a:p>
            </p:txBody>
          </p:sp>
        </mc:Fallback>
      </mc:AlternateContent>
      <p:sp>
        <p:nvSpPr>
          <p:cNvPr id="16" name="Oval 15">
            <a:extLst>
              <a:ext uri="{FF2B5EF4-FFF2-40B4-BE49-F238E27FC236}">
                <a16:creationId xmlns:a16="http://schemas.microsoft.com/office/drawing/2014/main" id="{00E48575-132D-4BF0-AF3D-515FB15C5CAD}"/>
              </a:ext>
            </a:extLst>
          </p:cNvPr>
          <p:cNvSpPr/>
          <p:nvPr/>
        </p:nvSpPr>
        <p:spPr>
          <a:xfrm>
            <a:off x="5506708" y="4706954"/>
            <a:ext cx="101970" cy="9684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A94ACF24-CBFC-46D1-A64B-F977008F0F82}"/>
              </a:ext>
            </a:extLst>
          </p:cNvPr>
          <p:cNvCxnSpPr>
            <a:stCxn id="16" idx="3"/>
          </p:cNvCxnSpPr>
          <p:nvPr/>
        </p:nvCxnSpPr>
        <p:spPr>
          <a:xfrm flipV="1">
            <a:off x="5521641" y="4449726"/>
            <a:ext cx="717863" cy="339887"/>
          </a:xfrm>
          <a:prstGeom prst="line">
            <a:avLst/>
          </a:prstGeom>
          <a:ln w="3175">
            <a:prstDash val="solid"/>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6542982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3D7A3-3D36-49FD-97E2-E3C1B1F7FE06}"/>
              </a:ext>
            </a:extLst>
          </p:cNvPr>
          <p:cNvSpPr>
            <a:spLocks noGrp="1"/>
          </p:cNvSpPr>
          <p:nvPr>
            <p:ph type="title"/>
          </p:nvPr>
        </p:nvSpPr>
        <p:spPr/>
        <p:txBody>
          <a:bodyPr>
            <a:normAutofit fontScale="90000"/>
          </a:bodyPr>
          <a:lstStyle/>
          <a:p>
            <a:r>
              <a:rPr lang="en-US" dirty="0"/>
              <a:t>The tangents from a circle to a point (2 for each point) can be calculated from:</a:t>
            </a:r>
            <a:br>
              <a:rPr lang="en-US" dirty="0"/>
            </a:br>
            <a:r>
              <a:rPr lang="en-US" sz="3100" dirty="0" err="1">
                <a:solidFill>
                  <a:srgbClr val="000000"/>
                </a:solidFill>
                <a:latin typeface="Courier New" panose="02070309020205020404" pitchFamily="49" charset="0"/>
                <a:ea typeface="+mn-ea"/>
                <a:cs typeface="+mn-cs"/>
              </a:rPr>
              <a:t>fcn_geometry_findTangentPointsFromPointToCircle</a:t>
            </a:r>
            <a:endParaRPr lang="en-US" dirty="0"/>
          </a:p>
        </p:txBody>
      </p:sp>
      <p:pic>
        <p:nvPicPr>
          <p:cNvPr id="4" name="Picture 3">
            <a:extLst>
              <a:ext uri="{FF2B5EF4-FFF2-40B4-BE49-F238E27FC236}">
                <a16:creationId xmlns:a16="http://schemas.microsoft.com/office/drawing/2014/main" id="{90D52549-AE42-4603-8B9E-E04B009B0712}"/>
              </a:ext>
            </a:extLst>
          </p:cNvPr>
          <p:cNvPicPr>
            <a:picLocks noChangeAspect="1"/>
          </p:cNvPicPr>
          <p:nvPr/>
        </p:nvPicPr>
        <p:blipFill>
          <a:blip r:embed="rId2"/>
          <a:stretch>
            <a:fillRect/>
          </a:stretch>
        </p:blipFill>
        <p:spPr>
          <a:xfrm>
            <a:off x="6547338" y="2378319"/>
            <a:ext cx="5334000" cy="4000500"/>
          </a:xfrm>
          <a:prstGeom prst="rect">
            <a:avLst/>
          </a:prstGeom>
        </p:spPr>
      </p:pic>
      <p:sp>
        <p:nvSpPr>
          <p:cNvPr id="8" name="Rectangle 7">
            <a:extLst>
              <a:ext uri="{FF2B5EF4-FFF2-40B4-BE49-F238E27FC236}">
                <a16:creationId xmlns:a16="http://schemas.microsoft.com/office/drawing/2014/main" id="{51705AC1-CCEC-4F53-9EC0-B397007AE7AB}"/>
              </a:ext>
            </a:extLst>
          </p:cNvPr>
          <p:cNvSpPr/>
          <p:nvPr/>
        </p:nvSpPr>
        <p:spPr>
          <a:xfrm>
            <a:off x="703384" y="2609763"/>
            <a:ext cx="6096000" cy="1169551"/>
          </a:xfrm>
          <a:prstGeom prst="rect">
            <a:avLst/>
          </a:prstGeom>
          <a:solidFill>
            <a:schemeClr val="accent4">
              <a:lumMod val="20000"/>
              <a:lumOff val="80000"/>
            </a:schemeClr>
          </a:solidFill>
        </p:spPr>
        <p:txBody>
          <a:bodyPr>
            <a:spAutoFit/>
          </a:bodyPr>
          <a:lstStyle/>
          <a:p>
            <a:r>
              <a:rPr lang="en-US" sz="1000" dirty="0">
                <a:solidFill>
                  <a:srgbClr val="028009"/>
                </a:solidFill>
                <a:latin typeface="Courier New" panose="02070309020205020404" pitchFamily="49" charset="0"/>
              </a:rPr>
              <a:t>%% ADVANCED example that uses vectors of centers and points</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2;</a:t>
            </a:r>
          </a:p>
          <a:p>
            <a:r>
              <a:rPr lang="en-US" sz="1000" dirty="0">
                <a:solidFill>
                  <a:srgbClr val="000000"/>
                </a:solidFill>
                <a:latin typeface="Courier New" panose="02070309020205020404" pitchFamily="49" charset="0"/>
              </a:rPr>
              <a:t>centers = [0 0; 1 4];</a:t>
            </a:r>
          </a:p>
          <a:p>
            <a:r>
              <a:rPr lang="en-US" sz="1000" dirty="0">
                <a:solidFill>
                  <a:srgbClr val="000000"/>
                </a:solidFill>
                <a:latin typeface="Courier New" panose="02070309020205020404" pitchFamily="49" charset="0"/>
              </a:rPr>
              <a:t>radii = [1; 1];</a:t>
            </a:r>
          </a:p>
          <a:p>
            <a:r>
              <a:rPr lang="fr-FR" sz="1000" dirty="0">
                <a:solidFill>
                  <a:srgbClr val="000000"/>
                </a:solidFill>
                <a:latin typeface="Courier New" panose="02070309020205020404" pitchFamily="49" charset="0"/>
              </a:rPr>
              <a:t>points = [2 3; 3 4];</a:t>
            </a:r>
          </a:p>
          <a:p>
            <a:r>
              <a:rPr lang="en-US" sz="1000" dirty="0" err="1">
                <a:solidFill>
                  <a:srgbClr val="000000"/>
                </a:solidFill>
                <a:latin typeface="Courier New" panose="02070309020205020404" pitchFamily="49" charset="0"/>
              </a:rPr>
              <a:t>points_tangent</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fcn_geometry_findTangentPointsFromPointToCircle</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centers,radii,points,fig_num</a:t>
            </a:r>
            <a:r>
              <a:rPr lang="en-US" sz="1000" dirty="0">
                <a:solidFill>
                  <a:srgbClr val="000000"/>
                </a:solidFill>
                <a:latin typeface="Courier New" panose="02070309020205020404" pitchFamily="49" charset="0"/>
              </a:rPr>
              <a:t>);</a:t>
            </a:r>
          </a:p>
        </p:txBody>
      </p:sp>
    </p:spTree>
    <p:extLst>
      <p:ext uri="{BB962C8B-B14F-4D97-AF65-F5344CB8AC3E}">
        <p14:creationId xmlns:p14="http://schemas.microsoft.com/office/powerpoint/2010/main" val="20461961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BF2E5-3BDE-4BC4-A0BD-01A963F1FCE5}"/>
              </a:ext>
            </a:extLst>
          </p:cNvPr>
          <p:cNvSpPr>
            <a:spLocks noGrp="1"/>
          </p:cNvSpPr>
          <p:nvPr>
            <p:ph type="title"/>
          </p:nvPr>
        </p:nvSpPr>
        <p:spPr/>
        <p:txBody>
          <a:bodyPr/>
          <a:lstStyle/>
          <a:p>
            <a:r>
              <a:rPr lang="en-US" dirty="0"/>
              <a:t>This function calculates the tangent points on a circle from a point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2438DFC-04F0-46A2-BB7E-F706724649C0}"/>
                  </a:ext>
                </a:extLst>
              </p:cNvPr>
              <p:cNvSpPr>
                <a:spLocks noGrp="1"/>
              </p:cNvSpPr>
              <p:nvPr>
                <p:ph idx="1"/>
              </p:nvPr>
            </p:nvSpPr>
            <p:spPr>
              <a:xfrm>
                <a:off x="838200" y="1825625"/>
                <a:ext cx="8690096" cy="4351338"/>
              </a:xfrm>
            </p:spPr>
            <p:txBody>
              <a:bodyPr>
                <a:normAutofit fontScale="70000" lnSpcReduction="20000"/>
              </a:bodyPr>
              <a:lstStyle/>
              <a:p>
                <a:pPr marL="0" indent="0">
                  <a:buNone/>
                </a:pPr>
                <a:r>
                  <a:rPr lang="en-US" i="1" dirty="0"/>
                  <a:t>For a general circle located at </a:t>
                </a:r>
                <a14:m>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𝑎</m:t>
                    </m:r>
                    <m:r>
                      <a:rPr lang="en-US" i="1">
                        <a:latin typeface="Cambria Math" panose="02040503050406030204" pitchFamily="18" charset="0"/>
                      </a:rPr>
                      <m:t>,</m:t>
                    </m:r>
                    <m:r>
                      <a:rPr lang="en-US" i="1">
                        <a:latin typeface="Cambria Math" panose="02040503050406030204" pitchFamily="18" charset="0"/>
                      </a:rPr>
                      <m:t>𝑏</m:t>
                    </m:r>
                    <m:r>
                      <a:rPr lang="en-US" i="1">
                        <a:latin typeface="Cambria Math" panose="02040503050406030204" pitchFamily="18" charset="0"/>
                      </a:rPr>
                      <m:t>)</m:t>
                    </m:r>
                  </m:oMath>
                </a14:m>
                <a:r>
                  <a:rPr lang="en-US" i="1" dirty="0"/>
                  <a:t>, (x − a)</a:t>
                </a:r>
                <a:r>
                  <a:rPr lang="en-US" baseline="30000" dirty="0"/>
                  <a:t>2</a:t>
                </a:r>
                <a:r>
                  <a:rPr lang="en-US" i="1" dirty="0"/>
                  <a:t> + (y − b)</a:t>
                </a:r>
                <a:r>
                  <a:rPr lang="en-US" baseline="30000" dirty="0"/>
                  <a:t>2</a:t>
                </a:r>
                <a:r>
                  <a:rPr lang="en-US" i="1" dirty="0"/>
                  <a:t> = r</a:t>
                </a:r>
                <a:r>
                  <a:rPr lang="en-US" baseline="30000" dirty="0"/>
                  <a:t>2 , </a:t>
                </a:r>
                <a:r>
                  <a:rPr lang="en-US" i="1" dirty="0"/>
                  <a:t>the solution for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1,2</m:t>
                        </m:r>
                      </m:sub>
                    </m:sSub>
                  </m:oMath>
                </a14:m>
                <a:r>
                  <a:rPr lang="en-US" i="1" dirty="0"/>
                  <a:t> and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1,2</m:t>
                        </m:r>
                      </m:sub>
                    </m:sSub>
                  </m:oMath>
                </a14:m>
                <a:r>
                  <a:rPr lang="en-US" i="1" dirty="0"/>
                  <a:t> is given by:</a:t>
                </a:r>
              </a:p>
              <a:p>
                <a:pPr marL="0" indent="0">
                  <a:buNone/>
                </a:pPr>
                <a:endParaRPr lang="en-US" i="1" dirty="0"/>
              </a:p>
              <a:p>
                <a:pPr marL="0" indent="0">
                  <a:buNone/>
                </a:pPr>
                <a:endParaRPr lang="en-US" i="1" dirty="0"/>
              </a:p>
              <a:p>
                <a:pPr marL="0" indent="0">
                  <a:buNone/>
                </a:pPr>
                <a:endParaRPr lang="en-US" i="1" dirty="0"/>
              </a:p>
              <a:p>
                <a:pPr marL="0" indent="0">
                  <a:buNone/>
                </a:pPr>
                <a:r>
                  <a:rPr lang="en-US" i="1" dirty="0"/>
                  <a:t>Define a point-to-center displacement: </a:t>
                </a:r>
                <a14:m>
                  <m:oMath xmlns:m="http://schemas.openxmlformats.org/officeDocument/2006/math">
                    <m:r>
                      <a:rPr lang="en-US" b="0" i="1" smtClean="0">
                        <a:latin typeface="Cambria Math" panose="02040503050406030204" pitchFamily="18" charset="0"/>
                      </a:rPr>
                      <m:t>𝑑</m:t>
                    </m:r>
                    <m:r>
                      <a:rPr lang="en-US" i="1">
                        <a:latin typeface="Cambria Math" panose="02040503050406030204" pitchFamily="18" charset="0"/>
                      </a:rPr>
                      <m:t>=</m:t>
                    </m:r>
                    <m:r>
                      <a:rPr lang="en-US" b="0" i="1" smtClean="0">
                        <a:latin typeface="Cambria Math" panose="02040503050406030204" pitchFamily="18" charset="0"/>
                      </a:rPr>
                      <m:t>𝑝</m:t>
                    </m:r>
                    <m:r>
                      <a:rPr lang="en-US" i="1">
                        <a:latin typeface="Cambria Math" panose="02040503050406030204" pitchFamily="18" charset="0"/>
                      </a:rPr>
                      <m:t>−</m:t>
                    </m:r>
                    <m:r>
                      <a:rPr lang="en-US" b="0" i="1" smtClean="0">
                        <a:latin typeface="Cambria Math" panose="02040503050406030204" pitchFamily="18" charset="0"/>
                      </a:rPr>
                      <m:t>𝑐</m:t>
                    </m:r>
                  </m:oMath>
                </a14:m>
                <a:r>
                  <a:rPr lang="en-US" i="1" dirty="0"/>
                  <a:t>, where </a:t>
                </a:r>
                <a14:m>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𝑝</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𝑝</m:t>
                            </m:r>
                          </m:sub>
                        </m:sSub>
                      </m:e>
                    </m:d>
                    <m:r>
                      <a:rPr lang="en-US" b="0" i="1" smtClean="0">
                        <a:latin typeface="Cambria Math" panose="02040503050406030204" pitchFamily="18" charset="0"/>
                      </a:rPr>
                      <m:t>, </m:t>
                    </m:r>
                    <m:r>
                      <a:rPr lang="en-US" b="0" i="1" smtClean="0">
                        <a:latin typeface="Cambria Math" panose="02040503050406030204" pitchFamily="18" charset="0"/>
                      </a:rPr>
                      <m:t>𝑐</m:t>
                    </m:r>
                    <m:r>
                      <a:rPr lang="en-US" b="0" i="1" smtClean="0">
                        <a:latin typeface="Cambria Math" panose="02040503050406030204" pitchFamily="18" charset="0"/>
                      </a:rPr>
                      <m:t>=</m:t>
                    </m:r>
                    <m:d>
                      <m:dPr>
                        <m:ctrlPr>
                          <a:rPr lang="en-US" i="1">
                            <a:latin typeface="Cambria Math" panose="02040503050406030204" pitchFamily="18" charset="0"/>
                          </a:rPr>
                        </m:ctrlPr>
                      </m:dPr>
                      <m:e>
                        <m:r>
                          <a:rPr lang="en-US" b="0" i="1" smtClean="0">
                            <a:latin typeface="Cambria Math" panose="02040503050406030204" pitchFamily="18" charset="0"/>
                          </a:rPr>
                          <m:t>𝑎</m:t>
                        </m:r>
                        <m:r>
                          <a:rPr lang="en-US" b="0" i="1" smtClean="0">
                            <a:latin typeface="Cambria Math" panose="02040503050406030204" pitchFamily="18" charset="0"/>
                          </a:rPr>
                          <m:t>,</m:t>
                        </m:r>
                        <m:r>
                          <a:rPr lang="en-US" b="0" i="1" smtClean="0">
                            <a:latin typeface="Cambria Math" panose="02040503050406030204" pitchFamily="18" charset="0"/>
                          </a:rPr>
                          <m:t>𝑏</m:t>
                        </m:r>
                      </m:e>
                    </m:d>
                  </m:oMath>
                </a14:m>
                <a:endParaRPr lang="en-US" i="1" dirty="0"/>
              </a:p>
              <a:p>
                <a:pPr marL="0" indent="0">
                  <a:buNone/>
                </a:pPr>
                <a:r>
                  <a:rPr lang="en-US" i="1" dirty="0"/>
                  <a:t>Set D to be the magnitude of d:</a:t>
                </a:r>
              </a:p>
              <a:p>
                <a:pPr marL="0" indent="0">
                  <a:buNone/>
                </a:pPr>
                <a:r>
                  <a:rPr lang="en-US" i="1" dirty="0"/>
                  <a:t>Then:</a:t>
                </a:r>
              </a:p>
              <a:p>
                <a:pPr marL="0" indent="0">
                  <a:buNone/>
                </a:pPr>
                <a:endParaRPr lang="en-US" dirty="0"/>
              </a:p>
              <a:p>
                <a:pPr marL="0" indent="0">
                  <a:buNone/>
                </a:pPr>
                <a:endParaRPr lang="en-US" dirty="0"/>
              </a:p>
              <a:p>
                <a:pPr marL="0" indent="0">
                  <a:buNone/>
                </a:pPr>
                <a:endParaRPr lang="en-US" dirty="0"/>
              </a:p>
              <a:p>
                <a:pPr marL="0" indent="0">
                  <a:buNone/>
                </a:pPr>
                <a:r>
                  <a:rPr lang="en-US" dirty="0"/>
                  <a:t>See </a:t>
                </a:r>
                <a:r>
                  <a:rPr lang="en-US" dirty="0">
                    <a:hlinkClick r:id="rId2"/>
                  </a:rPr>
                  <a:t>this website</a:t>
                </a:r>
                <a:r>
                  <a:rPr lang="en-US" dirty="0"/>
                  <a:t> for details</a:t>
                </a:r>
              </a:p>
            </p:txBody>
          </p:sp>
        </mc:Choice>
        <mc:Fallback xmlns="">
          <p:sp>
            <p:nvSpPr>
              <p:cNvPr id="3" name="Content Placeholder 2">
                <a:extLst>
                  <a:ext uri="{FF2B5EF4-FFF2-40B4-BE49-F238E27FC236}">
                    <a16:creationId xmlns:a16="http://schemas.microsoft.com/office/drawing/2014/main" id="{72438DFC-04F0-46A2-BB7E-F706724649C0}"/>
                  </a:ext>
                </a:extLst>
              </p:cNvPr>
              <p:cNvSpPr>
                <a:spLocks noGrp="1" noRot="1" noChangeAspect="1" noMove="1" noResize="1" noEditPoints="1" noAdjustHandles="1" noChangeArrowheads="1" noChangeShapeType="1" noTextEdit="1"/>
              </p:cNvSpPr>
              <p:nvPr>
                <p:ph idx="1"/>
              </p:nvPr>
            </p:nvSpPr>
            <p:spPr>
              <a:xfrm>
                <a:off x="838200" y="1825625"/>
                <a:ext cx="8690096" cy="4351338"/>
              </a:xfrm>
              <a:blipFill>
                <a:blip r:embed="rId3"/>
                <a:stretch>
                  <a:fillRect l="-772" t="-2381" r="-1193"/>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094E58ED-CBC2-4CA7-B717-E519B751C873}"/>
              </a:ext>
            </a:extLst>
          </p:cNvPr>
          <p:cNvPicPr>
            <a:picLocks noChangeAspect="1"/>
          </p:cNvPicPr>
          <p:nvPr/>
        </p:nvPicPr>
        <p:blipFill>
          <a:blip r:embed="rId4"/>
          <a:stretch>
            <a:fillRect/>
          </a:stretch>
        </p:blipFill>
        <p:spPr>
          <a:xfrm>
            <a:off x="9528296" y="1153257"/>
            <a:ext cx="2181225" cy="1714500"/>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C01D4441-92C3-4C61-B563-661CF976796D}"/>
                  </a:ext>
                </a:extLst>
              </p:cNvPr>
              <p:cNvSpPr txBox="1"/>
              <p:nvPr/>
            </p:nvSpPr>
            <p:spPr>
              <a:xfrm>
                <a:off x="1482735" y="4776292"/>
                <a:ext cx="3672352" cy="599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1,2</m:t>
                          </m:r>
                        </m:sub>
                      </m:sSub>
                      <m:r>
                        <a:rPr lang="en-US" b="0" i="1" smtClean="0">
                          <a:latin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𝑟</m:t>
                              </m:r>
                            </m:e>
                            <m:sup>
                              <m:r>
                                <a:rPr lang="en-US" i="1">
                                  <a:latin typeface="Cambria Math" panose="02040503050406030204" pitchFamily="18" charset="0"/>
                                </a:rPr>
                                <m:t>2</m:t>
                              </m:r>
                            </m:sup>
                          </m:sSup>
                          <m:r>
                            <a:rPr lang="en-US" i="1">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𝑥</m:t>
                              </m:r>
                            </m:sub>
                          </m:sSub>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𝑟</m:t>
                          </m:r>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𝑑</m:t>
                              </m:r>
                            </m:e>
                            <m:sub>
                              <m:r>
                                <a:rPr lang="en-US" b="0" i="1" smtClean="0">
                                  <a:latin typeface="Cambria Math" panose="02040503050406030204" pitchFamily="18" charset="0"/>
                                  <a:ea typeface="Cambria Math" panose="02040503050406030204" pitchFamily="18" charset="0"/>
                                </a:rPr>
                                <m:t>𝑦</m:t>
                              </m:r>
                            </m:sub>
                          </m:sSub>
                          <m:r>
                            <a:rPr lang="en-US" i="1">
                              <a:latin typeface="Cambria Math" panose="02040503050406030204" pitchFamily="18" charset="0"/>
                              <a:ea typeface="Cambria Math" panose="02040503050406030204" pitchFamily="18" charset="0"/>
                            </a:rPr>
                            <m:t>⋅</m:t>
                          </m:r>
                          <m:rad>
                            <m:radPr>
                              <m:degHide m:val="on"/>
                              <m:ctrlPr>
                                <a:rPr lang="en-US" i="1">
                                  <a:latin typeface="Cambria Math" panose="02040503050406030204" pitchFamily="18" charset="0"/>
                                  <a:ea typeface="Cambria Math" panose="02040503050406030204" pitchFamily="18" charset="0"/>
                                </a:rPr>
                              </m:ctrlPr>
                            </m:radPr>
                            <m:deg/>
                            <m:e>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𝐷</m:t>
                                  </m:r>
                                </m:e>
                                <m:sup>
                                  <m:r>
                                    <a:rPr lang="en-US" i="1">
                                      <a:latin typeface="Cambria Math" panose="02040503050406030204" pitchFamily="18" charset="0"/>
                                      <a:ea typeface="Cambria Math" panose="02040503050406030204" pitchFamily="18" charset="0"/>
                                    </a:rPr>
                                    <m:t>2</m:t>
                                  </m:r>
                                </m:sup>
                              </m:sSup>
                              <m:r>
                                <a:rPr lang="en-US" i="1">
                                  <a:latin typeface="Cambria Math" panose="02040503050406030204" pitchFamily="18" charset="0"/>
                                  <a:ea typeface="Cambria Math" panose="02040503050406030204" pitchFamily="18" charset="0"/>
                                </a:rPr>
                                <m:t>−</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𝑟</m:t>
                                  </m:r>
                                </m:e>
                                <m:sup>
                                  <m:r>
                                    <a:rPr lang="en-US" i="1">
                                      <a:latin typeface="Cambria Math" panose="02040503050406030204" pitchFamily="18" charset="0"/>
                                      <a:ea typeface="Cambria Math" panose="02040503050406030204" pitchFamily="18" charset="0"/>
                                    </a:rPr>
                                    <m:t>2</m:t>
                                  </m:r>
                                </m:sup>
                              </m:sSup>
                            </m:e>
                          </m:rad>
                        </m:num>
                        <m:den>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𝐷</m:t>
                              </m:r>
                            </m:e>
                            <m:sup>
                              <m:r>
                                <a:rPr lang="en-US" b="0" i="1" smtClean="0">
                                  <a:latin typeface="Cambria Math" panose="02040503050406030204" pitchFamily="18" charset="0"/>
                                  <a:ea typeface="Cambria Math" panose="02040503050406030204" pitchFamily="18" charset="0"/>
                                </a:rPr>
                                <m:t>2</m:t>
                              </m:r>
                            </m:sup>
                          </m:sSup>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𝑎</m:t>
                      </m:r>
                    </m:oMath>
                  </m:oMathPara>
                </a14:m>
                <a:endParaRPr lang="en-US" dirty="0"/>
              </a:p>
            </p:txBody>
          </p:sp>
        </mc:Choice>
        <mc:Fallback xmlns="">
          <p:sp>
            <p:nvSpPr>
              <p:cNvPr id="8" name="TextBox 7">
                <a:extLst>
                  <a:ext uri="{FF2B5EF4-FFF2-40B4-BE49-F238E27FC236}">
                    <a16:creationId xmlns:a16="http://schemas.microsoft.com/office/drawing/2014/main" id="{C01D4441-92C3-4C61-B563-661CF976796D}"/>
                  </a:ext>
                </a:extLst>
              </p:cNvPr>
              <p:cNvSpPr txBox="1">
                <a:spLocks noRot="1" noChangeAspect="1" noMove="1" noResize="1" noEditPoints="1" noAdjustHandles="1" noChangeArrowheads="1" noChangeShapeType="1" noTextEdit="1"/>
              </p:cNvSpPr>
              <p:nvPr/>
            </p:nvSpPr>
            <p:spPr>
              <a:xfrm>
                <a:off x="1482735" y="4776292"/>
                <a:ext cx="3672352" cy="599523"/>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7A5EE993-A36F-445D-9187-A7F32F171EB3}"/>
                  </a:ext>
                </a:extLst>
              </p:cNvPr>
              <p:cNvSpPr txBox="1"/>
              <p:nvPr/>
            </p:nvSpPr>
            <p:spPr>
              <a:xfrm>
                <a:off x="5454660" y="4795342"/>
                <a:ext cx="3670236" cy="599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1,2</m:t>
                          </m:r>
                        </m:sub>
                      </m:sSub>
                      <m:r>
                        <a:rPr lang="en-US" b="0" i="1" smtClean="0">
                          <a:latin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𝑟</m:t>
                              </m:r>
                            </m:e>
                            <m:sup>
                              <m:r>
                                <a:rPr lang="en-US" i="1">
                                  <a:latin typeface="Cambria Math" panose="02040503050406030204" pitchFamily="18" charset="0"/>
                                </a:rPr>
                                <m:t>2</m:t>
                              </m:r>
                            </m:sup>
                          </m:sSup>
                          <m:r>
                            <a:rPr lang="en-US" i="1">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𝑦</m:t>
                              </m:r>
                            </m:sub>
                          </m:sSub>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𝑟</m:t>
                          </m:r>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𝑑</m:t>
                              </m:r>
                            </m:e>
                            <m:sub>
                              <m:r>
                                <a:rPr lang="en-US" b="0" i="1" smtClean="0">
                                  <a:latin typeface="Cambria Math" panose="02040503050406030204" pitchFamily="18" charset="0"/>
                                  <a:ea typeface="Cambria Math" panose="02040503050406030204" pitchFamily="18" charset="0"/>
                                </a:rPr>
                                <m:t>𝑥</m:t>
                              </m:r>
                            </m:sub>
                          </m:sSub>
                          <m:r>
                            <a:rPr lang="en-US" i="1">
                              <a:latin typeface="Cambria Math" panose="02040503050406030204" pitchFamily="18" charset="0"/>
                              <a:ea typeface="Cambria Math" panose="02040503050406030204" pitchFamily="18" charset="0"/>
                            </a:rPr>
                            <m:t>⋅</m:t>
                          </m:r>
                          <m:rad>
                            <m:radPr>
                              <m:degHide m:val="on"/>
                              <m:ctrlPr>
                                <a:rPr lang="en-US" i="1">
                                  <a:latin typeface="Cambria Math" panose="02040503050406030204" pitchFamily="18" charset="0"/>
                                  <a:ea typeface="Cambria Math" panose="02040503050406030204" pitchFamily="18" charset="0"/>
                                </a:rPr>
                              </m:ctrlPr>
                            </m:radPr>
                            <m:deg/>
                            <m:e>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𝐷</m:t>
                                  </m:r>
                                </m:e>
                                <m:sup>
                                  <m:r>
                                    <a:rPr lang="en-US" i="1">
                                      <a:latin typeface="Cambria Math" panose="02040503050406030204" pitchFamily="18" charset="0"/>
                                      <a:ea typeface="Cambria Math" panose="02040503050406030204" pitchFamily="18" charset="0"/>
                                    </a:rPr>
                                    <m:t>2</m:t>
                                  </m:r>
                                </m:sup>
                              </m:sSup>
                              <m:r>
                                <a:rPr lang="en-US" i="1">
                                  <a:latin typeface="Cambria Math" panose="02040503050406030204" pitchFamily="18" charset="0"/>
                                  <a:ea typeface="Cambria Math" panose="02040503050406030204" pitchFamily="18" charset="0"/>
                                </a:rPr>
                                <m:t>−</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𝑟</m:t>
                                  </m:r>
                                </m:e>
                                <m:sup>
                                  <m:r>
                                    <a:rPr lang="en-US" i="1">
                                      <a:latin typeface="Cambria Math" panose="02040503050406030204" pitchFamily="18" charset="0"/>
                                      <a:ea typeface="Cambria Math" panose="02040503050406030204" pitchFamily="18" charset="0"/>
                                    </a:rPr>
                                    <m:t>2</m:t>
                                  </m:r>
                                </m:sup>
                              </m:sSup>
                            </m:e>
                          </m:rad>
                        </m:num>
                        <m:den>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𝐷</m:t>
                              </m:r>
                            </m:e>
                            <m:sup>
                              <m:r>
                                <a:rPr lang="en-US" b="0" i="1" smtClean="0">
                                  <a:latin typeface="Cambria Math" panose="02040503050406030204" pitchFamily="18" charset="0"/>
                                  <a:ea typeface="Cambria Math" panose="02040503050406030204" pitchFamily="18" charset="0"/>
                                </a:rPr>
                                <m:t>2</m:t>
                              </m:r>
                            </m:sup>
                          </m:sSup>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oMath>
                  </m:oMathPara>
                </a14:m>
                <a:endParaRPr lang="en-US" dirty="0"/>
              </a:p>
            </p:txBody>
          </p:sp>
        </mc:Choice>
        <mc:Fallback xmlns="">
          <p:sp>
            <p:nvSpPr>
              <p:cNvPr id="9" name="TextBox 8">
                <a:extLst>
                  <a:ext uri="{FF2B5EF4-FFF2-40B4-BE49-F238E27FC236}">
                    <a16:creationId xmlns:a16="http://schemas.microsoft.com/office/drawing/2014/main" id="{7A5EE993-A36F-445D-9187-A7F32F171EB3}"/>
                  </a:ext>
                </a:extLst>
              </p:cNvPr>
              <p:cNvSpPr txBox="1">
                <a:spLocks noRot="1" noChangeAspect="1" noMove="1" noResize="1" noEditPoints="1" noAdjustHandles="1" noChangeArrowheads="1" noChangeShapeType="1" noTextEdit="1"/>
              </p:cNvSpPr>
              <p:nvPr/>
            </p:nvSpPr>
            <p:spPr>
              <a:xfrm>
                <a:off x="5454660" y="4795342"/>
                <a:ext cx="3670236" cy="599523"/>
              </a:xfrm>
              <a:prstGeom prst="rect">
                <a:avLst/>
              </a:prstGeom>
              <a:blipFill>
                <a:blip r:embed="rId6"/>
                <a:stretch>
                  <a:fillRect/>
                </a:stretch>
              </a:blipFill>
            </p:spPr>
            <p:txBody>
              <a:bodyPr/>
              <a:lstStyle/>
              <a:p>
                <a:r>
                  <a:rPr lang="en-US">
                    <a:noFill/>
                  </a:rPr>
                  <a:t> </a:t>
                </a:r>
              </a:p>
            </p:txBody>
          </p:sp>
        </mc:Fallback>
      </mc:AlternateContent>
      <p:pic>
        <p:nvPicPr>
          <p:cNvPr id="10" name="Picture 9">
            <a:extLst>
              <a:ext uri="{FF2B5EF4-FFF2-40B4-BE49-F238E27FC236}">
                <a16:creationId xmlns:a16="http://schemas.microsoft.com/office/drawing/2014/main" id="{91EABCE7-0BF6-4F58-A088-4F51B3D8586D}"/>
              </a:ext>
            </a:extLst>
          </p:cNvPr>
          <p:cNvPicPr>
            <a:picLocks noChangeAspect="1"/>
          </p:cNvPicPr>
          <p:nvPr/>
        </p:nvPicPr>
        <p:blipFill>
          <a:blip r:embed="rId7"/>
          <a:stretch>
            <a:fillRect/>
          </a:stretch>
        </p:blipFill>
        <p:spPr>
          <a:xfrm>
            <a:off x="805228" y="2572482"/>
            <a:ext cx="3905250" cy="590550"/>
          </a:xfrm>
          <a:prstGeom prst="rect">
            <a:avLst/>
          </a:prstGeom>
        </p:spPr>
      </p:pic>
      <p:pic>
        <p:nvPicPr>
          <p:cNvPr id="11" name="Picture 10">
            <a:extLst>
              <a:ext uri="{FF2B5EF4-FFF2-40B4-BE49-F238E27FC236}">
                <a16:creationId xmlns:a16="http://schemas.microsoft.com/office/drawing/2014/main" id="{CD46983B-B4F7-4E9A-95E7-00686B430632}"/>
              </a:ext>
            </a:extLst>
          </p:cNvPr>
          <p:cNvPicPr>
            <a:picLocks noChangeAspect="1"/>
          </p:cNvPicPr>
          <p:nvPr/>
        </p:nvPicPr>
        <p:blipFill>
          <a:blip r:embed="rId8"/>
          <a:stretch>
            <a:fillRect/>
          </a:stretch>
        </p:blipFill>
        <p:spPr>
          <a:xfrm>
            <a:off x="5183248" y="2545200"/>
            <a:ext cx="3895725" cy="590550"/>
          </a:xfrm>
          <a:prstGeom prst="rect">
            <a:avLst/>
          </a:prstGeom>
        </p:spPr>
      </p:pic>
      <p:pic>
        <p:nvPicPr>
          <p:cNvPr id="12" name="Picture 11">
            <a:extLst>
              <a:ext uri="{FF2B5EF4-FFF2-40B4-BE49-F238E27FC236}">
                <a16:creationId xmlns:a16="http://schemas.microsoft.com/office/drawing/2014/main" id="{E7F25C95-7AA9-403C-A729-EEFD66CD4E61}"/>
              </a:ext>
            </a:extLst>
          </p:cNvPr>
          <p:cNvPicPr>
            <a:picLocks noChangeAspect="1"/>
          </p:cNvPicPr>
          <p:nvPr/>
        </p:nvPicPr>
        <p:blipFill>
          <a:blip r:embed="rId9"/>
          <a:stretch>
            <a:fillRect/>
          </a:stretch>
        </p:blipFill>
        <p:spPr>
          <a:xfrm>
            <a:off x="4838700" y="3855325"/>
            <a:ext cx="1866900" cy="342900"/>
          </a:xfrm>
          <a:prstGeom prst="rect">
            <a:avLst/>
          </a:prstGeom>
        </p:spPr>
      </p:pic>
    </p:spTree>
    <p:extLst>
      <p:ext uri="{BB962C8B-B14F-4D97-AF65-F5344CB8AC3E}">
        <p14:creationId xmlns:p14="http://schemas.microsoft.com/office/powerpoint/2010/main" val="2399979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Definitions of terms are important so that we don’t get confused later</a:t>
            </a:r>
          </a:p>
        </p:txBody>
      </p:sp>
      <p:sp>
        <p:nvSpPr>
          <p:cNvPr id="3" name="Content Placeholder 2"/>
          <p:cNvSpPr>
            <a:spLocks noGrp="1"/>
          </p:cNvSpPr>
          <p:nvPr>
            <p:ph idx="1"/>
          </p:nvPr>
        </p:nvSpPr>
        <p:spPr/>
        <p:txBody>
          <a:bodyPr/>
          <a:lstStyle/>
          <a:p>
            <a:r>
              <a:rPr lang="en-US" dirty="0"/>
              <a:t>Station </a:t>
            </a:r>
          </a:p>
          <a:p>
            <a:r>
              <a:rPr lang="en-US" dirty="0"/>
              <a:t>Stations</a:t>
            </a:r>
          </a:p>
          <a:p>
            <a:r>
              <a:rPr lang="en-US" dirty="0"/>
              <a:t>Path</a:t>
            </a:r>
          </a:p>
          <a:p>
            <a:r>
              <a:rPr lang="en-US" dirty="0"/>
              <a:t>Paths</a:t>
            </a:r>
          </a:p>
          <a:p>
            <a:r>
              <a:rPr lang="en-US" dirty="0"/>
              <a:t>Traversal</a:t>
            </a:r>
          </a:p>
          <a:p>
            <a:r>
              <a:rPr lang="en-US" dirty="0"/>
              <a:t>Traversals</a:t>
            </a:r>
          </a:p>
        </p:txBody>
      </p:sp>
    </p:spTree>
    <p:extLst>
      <p:ext uri="{BB962C8B-B14F-4D97-AF65-F5344CB8AC3E}">
        <p14:creationId xmlns:p14="http://schemas.microsoft.com/office/powerpoint/2010/main" val="23657889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BF2E5-3BDE-4BC4-A0BD-01A963F1FCE5}"/>
              </a:ext>
            </a:extLst>
          </p:cNvPr>
          <p:cNvSpPr>
            <a:spLocks noGrp="1"/>
          </p:cNvSpPr>
          <p:nvPr>
            <p:ph type="title"/>
          </p:nvPr>
        </p:nvSpPr>
        <p:spPr/>
        <p:txBody>
          <a:bodyPr/>
          <a:lstStyle/>
          <a:p>
            <a:r>
              <a:rPr lang="en-US" dirty="0"/>
              <a:t>These calculations can be vectorized</a:t>
            </a:r>
          </a:p>
        </p:txBody>
      </p:sp>
      <p:sp>
        <p:nvSpPr>
          <p:cNvPr id="3" name="Content Placeholder 2">
            <a:extLst>
              <a:ext uri="{FF2B5EF4-FFF2-40B4-BE49-F238E27FC236}">
                <a16:creationId xmlns:a16="http://schemas.microsoft.com/office/drawing/2014/main" id="{72438DFC-04F0-46A2-BB7E-F706724649C0}"/>
              </a:ext>
            </a:extLst>
          </p:cNvPr>
          <p:cNvSpPr>
            <a:spLocks noGrp="1"/>
          </p:cNvSpPr>
          <p:nvPr>
            <p:ph idx="1"/>
          </p:nvPr>
        </p:nvSpPr>
        <p:spPr>
          <a:xfrm>
            <a:off x="838200" y="1825625"/>
            <a:ext cx="8690096" cy="4351338"/>
          </a:xfrm>
        </p:spPr>
        <p:txBody>
          <a:bodyPr>
            <a:normAutofit/>
          </a:bodyPr>
          <a:lstStyle/>
          <a:p>
            <a:pPr marL="0" indent="0">
              <a:buNone/>
            </a:pPr>
            <a:r>
              <a:rPr lang="en-US" i="1" dirty="0"/>
              <a:t>From:</a:t>
            </a:r>
          </a:p>
          <a:p>
            <a:pPr marL="0" indent="0">
              <a:buNone/>
            </a:pPr>
            <a:endParaRPr lang="en-US" i="1" dirty="0"/>
          </a:p>
          <a:p>
            <a:pPr marL="0" indent="0">
              <a:buNone/>
            </a:pPr>
            <a:r>
              <a:rPr lang="en-US" i="1" dirty="0"/>
              <a:t>Then the tangent points are: </a:t>
            </a:r>
          </a:p>
          <a:p>
            <a:pPr marL="0" indent="0">
              <a:buNone/>
            </a:pPr>
            <a:endParaRPr lang="en-US" dirty="0"/>
          </a:p>
          <a:p>
            <a:pPr marL="0" indent="0">
              <a:buNone/>
            </a:pPr>
            <a:r>
              <a:rPr lang="en-US" dirty="0"/>
              <a:t>Where:</a:t>
            </a:r>
          </a:p>
          <a:p>
            <a:pPr marL="0" indent="0">
              <a:buNone/>
            </a:pPr>
            <a:r>
              <a:rPr lang="en-US" dirty="0"/>
              <a:t>And d and c are defined as before, but vectorized into matrices of [x, y], where x and y are columns.</a:t>
            </a:r>
          </a:p>
          <a:p>
            <a:pPr marL="0" indent="0">
              <a:buNone/>
            </a:pPr>
            <a:endParaRPr lang="en-US" dirty="0"/>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516847E8-E302-4ED5-A696-4C3E4B9F3FFD}"/>
                  </a:ext>
                </a:extLst>
              </p:cNvPr>
              <p:cNvSpPr txBox="1"/>
              <p:nvPr/>
            </p:nvSpPr>
            <p:spPr>
              <a:xfrm>
                <a:off x="2063760" y="1825625"/>
                <a:ext cx="3672352" cy="599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1,2</m:t>
                          </m:r>
                        </m:sub>
                      </m:sSub>
                      <m:r>
                        <a:rPr lang="en-US" b="0" i="1" smtClean="0">
                          <a:latin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𝑟</m:t>
                              </m:r>
                            </m:e>
                            <m:sup>
                              <m:r>
                                <a:rPr lang="en-US" i="1">
                                  <a:latin typeface="Cambria Math" panose="02040503050406030204" pitchFamily="18" charset="0"/>
                                </a:rPr>
                                <m:t>2</m:t>
                              </m:r>
                            </m:sup>
                          </m:sSup>
                          <m:r>
                            <a:rPr lang="en-US" i="1">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𝑥</m:t>
                              </m:r>
                            </m:sub>
                          </m:sSub>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𝑟</m:t>
                          </m:r>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𝑑</m:t>
                              </m:r>
                            </m:e>
                            <m:sub>
                              <m:r>
                                <a:rPr lang="en-US" b="0" i="1" smtClean="0">
                                  <a:latin typeface="Cambria Math" panose="02040503050406030204" pitchFamily="18" charset="0"/>
                                  <a:ea typeface="Cambria Math" panose="02040503050406030204" pitchFamily="18" charset="0"/>
                                </a:rPr>
                                <m:t>𝑦</m:t>
                              </m:r>
                            </m:sub>
                          </m:sSub>
                          <m:r>
                            <a:rPr lang="en-US" i="1">
                              <a:latin typeface="Cambria Math" panose="02040503050406030204" pitchFamily="18" charset="0"/>
                              <a:ea typeface="Cambria Math" panose="02040503050406030204" pitchFamily="18" charset="0"/>
                            </a:rPr>
                            <m:t>⋅</m:t>
                          </m:r>
                          <m:rad>
                            <m:radPr>
                              <m:degHide m:val="on"/>
                              <m:ctrlPr>
                                <a:rPr lang="en-US" i="1">
                                  <a:latin typeface="Cambria Math" panose="02040503050406030204" pitchFamily="18" charset="0"/>
                                  <a:ea typeface="Cambria Math" panose="02040503050406030204" pitchFamily="18" charset="0"/>
                                </a:rPr>
                              </m:ctrlPr>
                            </m:radPr>
                            <m:deg/>
                            <m:e>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𝐷</m:t>
                                  </m:r>
                                </m:e>
                                <m:sup>
                                  <m:r>
                                    <a:rPr lang="en-US" i="1">
                                      <a:latin typeface="Cambria Math" panose="02040503050406030204" pitchFamily="18" charset="0"/>
                                      <a:ea typeface="Cambria Math" panose="02040503050406030204" pitchFamily="18" charset="0"/>
                                    </a:rPr>
                                    <m:t>2</m:t>
                                  </m:r>
                                </m:sup>
                              </m:sSup>
                              <m:r>
                                <a:rPr lang="en-US" i="1">
                                  <a:latin typeface="Cambria Math" panose="02040503050406030204" pitchFamily="18" charset="0"/>
                                  <a:ea typeface="Cambria Math" panose="02040503050406030204" pitchFamily="18" charset="0"/>
                                </a:rPr>
                                <m:t>−</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𝑟</m:t>
                                  </m:r>
                                </m:e>
                                <m:sup>
                                  <m:r>
                                    <a:rPr lang="en-US" i="1">
                                      <a:latin typeface="Cambria Math" panose="02040503050406030204" pitchFamily="18" charset="0"/>
                                      <a:ea typeface="Cambria Math" panose="02040503050406030204" pitchFamily="18" charset="0"/>
                                    </a:rPr>
                                    <m:t>2</m:t>
                                  </m:r>
                                </m:sup>
                              </m:sSup>
                            </m:e>
                          </m:rad>
                        </m:num>
                        <m:den>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𝐷</m:t>
                              </m:r>
                            </m:e>
                            <m:sup>
                              <m:r>
                                <a:rPr lang="en-US" b="0" i="1" smtClean="0">
                                  <a:latin typeface="Cambria Math" panose="02040503050406030204" pitchFamily="18" charset="0"/>
                                  <a:ea typeface="Cambria Math" panose="02040503050406030204" pitchFamily="18" charset="0"/>
                                </a:rPr>
                                <m:t>2</m:t>
                              </m:r>
                            </m:sup>
                          </m:sSup>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𝑎</m:t>
                      </m:r>
                    </m:oMath>
                  </m:oMathPara>
                </a14:m>
                <a:endParaRPr lang="en-US" dirty="0"/>
              </a:p>
            </p:txBody>
          </p:sp>
        </mc:Choice>
        <mc:Fallback xmlns="">
          <p:sp>
            <p:nvSpPr>
              <p:cNvPr id="13" name="TextBox 12">
                <a:extLst>
                  <a:ext uri="{FF2B5EF4-FFF2-40B4-BE49-F238E27FC236}">
                    <a16:creationId xmlns:a16="http://schemas.microsoft.com/office/drawing/2014/main" id="{516847E8-E302-4ED5-A696-4C3E4B9F3FFD}"/>
                  </a:ext>
                </a:extLst>
              </p:cNvPr>
              <p:cNvSpPr txBox="1">
                <a:spLocks noRot="1" noChangeAspect="1" noMove="1" noResize="1" noEditPoints="1" noAdjustHandles="1" noChangeArrowheads="1" noChangeShapeType="1" noTextEdit="1"/>
              </p:cNvSpPr>
              <p:nvPr/>
            </p:nvSpPr>
            <p:spPr>
              <a:xfrm>
                <a:off x="2063760" y="1825625"/>
                <a:ext cx="3672352" cy="599523"/>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8A680312-D7CC-4E5B-8396-1545829ADF8B}"/>
                  </a:ext>
                </a:extLst>
              </p:cNvPr>
              <p:cNvSpPr txBox="1"/>
              <p:nvPr/>
            </p:nvSpPr>
            <p:spPr>
              <a:xfrm>
                <a:off x="6035685" y="1844675"/>
                <a:ext cx="3670236" cy="599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1,2</m:t>
                          </m:r>
                        </m:sub>
                      </m:sSub>
                      <m:r>
                        <a:rPr lang="en-US" b="0" i="1" smtClean="0">
                          <a:latin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𝑟</m:t>
                              </m:r>
                            </m:e>
                            <m:sup>
                              <m:r>
                                <a:rPr lang="en-US" i="1">
                                  <a:latin typeface="Cambria Math" panose="02040503050406030204" pitchFamily="18" charset="0"/>
                                </a:rPr>
                                <m:t>2</m:t>
                              </m:r>
                            </m:sup>
                          </m:sSup>
                          <m:r>
                            <a:rPr lang="en-US" i="1">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𝑦</m:t>
                              </m:r>
                            </m:sub>
                          </m:sSub>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𝑟</m:t>
                          </m:r>
                          <m:r>
                            <a:rPr lang="en-US" i="1">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𝑑</m:t>
                              </m:r>
                            </m:e>
                            <m:sub>
                              <m:r>
                                <a:rPr lang="en-US" b="0" i="1" smtClean="0">
                                  <a:latin typeface="Cambria Math" panose="02040503050406030204" pitchFamily="18" charset="0"/>
                                  <a:ea typeface="Cambria Math" panose="02040503050406030204" pitchFamily="18" charset="0"/>
                                </a:rPr>
                                <m:t>𝑥</m:t>
                              </m:r>
                            </m:sub>
                          </m:sSub>
                          <m:r>
                            <a:rPr lang="en-US" i="1">
                              <a:latin typeface="Cambria Math" panose="02040503050406030204" pitchFamily="18" charset="0"/>
                              <a:ea typeface="Cambria Math" panose="02040503050406030204" pitchFamily="18" charset="0"/>
                            </a:rPr>
                            <m:t>⋅</m:t>
                          </m:r>
                          <m:rad>
                            <m:radPr>
                              <m:degHide m:val="on"/>
                              <m:ctrlPr>
                                <a:rPr lang="en-US" i="1">
                                  <a:latin typeface="Cambria Math" panose="02040503050406030204" pitchFamily="18" charset="0"/>
                                  <a:ea typeface="Cambria Math" panose="02040503050406030204" pitchFamily="18" charset="0"/>
                                </a:rPr>
                              </m:ctrlPr>
                            </m:radPr>
                            <m:deg/>
                            <m:e>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𝐷</m:t>
                                  </m:r>
                                </m:e>
                                <m:sup>
                                  <m:r>
                                    <a:rPr lang="en-US" i="1">
                                      <a:latin typeface="Cambria Math" panose="02040503050406030204" pitchFamily="18" charset="0"/>
                                      <a:ea typeface="Cambria Math" panose="02040503050406030204" pitchFamily="18" charset="0"/>
                                    </a:rPr>
                                    <m:t>2</m:t>
                                  </m:r>
                                </m:sup>
                              </m:sSup>
                              <m:r>
                                <a:rPr lang="en-US" i="1">
                                  <a:latin typeface="Cambria Math" panose="02040503050406030204" pitchFamily="18" charset="0"/>
                                  <a:ea typeface="Cambria Math" panose="02040503050406030204" pitchFamily="18" charset="0"/>
                                </a:rPr>
                                <m:t>−</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𝑟</m:t>
                                  </m:r>
                                </m:e>
                                <m:sup>
                                  <m:r>
                                    <a:rPr lang="en-US" i="1">
                                      <a:latin typeface="Cambria Math" panose="02040503050406030204" pitchFamily="18" charset="0"/>
                                      <a:ea typeface="Cambria Math" panose="02040503050406030204" pitchFamily="18" charset="0"/>
                                    </a:rPr>
                                    <m:t>2</m:t>
                                  </m:r>
                                </m:sup>
                              </m:sSup>
                            </m:e>
                          </m:rad>
                        </m:num>
                        <m:den>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𝐷</m:t>
                              </m:r>
                            </m:e>
                            <m:sup>
                              <m:r>
                                <a:rPr lang="en-US" b="0" i="1" smtClean="0">
                                  <a:latin typeface="Cambria Math" panose="02040503050406030204" pitchFamily="18" charset="0"/>
                                  <a:ea typeface="Cambria Math" panose="02040503050406030204" pitchFamily="18" charset="0"/>
                                </a:rPr>
                                <m:t>2</m:t>
                              </m:r>
                            </m:sup>
                          </m:sSup>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oMath>
                  </m:oMathPara>
                </a14:m>
                <a:endParaRPr lang="en-US" dirty="0"/>
              </a:p>
            </p:txBody>
          </p:sp>
        </mc:Choice>
        <mc:Fallback xmlns="">
          <p:sp>
            <p:nvSpPr>
              <p:cNvPr id="14" name="TextBox 13">
                <a:extLst>
                  <a:ext uri="{FF2B5EF4-FFF2-40B4-BE49-F238E27FC236}">
                    <a16:creationId xmlns:a16="http://schemas.microsoft.com/office/drawing/2014/main" id="{8A680312-D7CC-4E5B-8396-1545829ADF8B}"/>
                  </a:ext>
                </a:extLst>
              </p:cNvPr>
              <p:cNvSpPr txBox="1">
                <a:spLocks noRot="1" noChangeAspect="1" noMove="1" noResize="1" noEditPoints="1" noAdjustHandles="1" noChangeArrowheads="1" noChangeShapeType="1" noTextEdit="1"/>
              </p:cNvSpPr>
              <p:nvPr/>
            </p:nvSpPr>
            <p:spPr>
              <a:xfrm>
                <a:off x="6035685" y="1844675"/>
                <a:ext cx="3670236" cy="599523"/>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DCEF6AC3-E7B9-46AA-8721-04C5BC7ED17F}"/>
                  </a:ext>
                </a:extLst>
              </p:cNvPr>
              <p:cNvSpPr txBox="1"/>
              <p:nvPr/>
            </p:nvSpPr>
            <p:spPr>
              <a:xfrm>
                <a:off x="5454660" y="2829477"/>
                <a:ext cx="3533083" cy="5995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1" i="1" smtClean="0">
                              <a:latin typeface="Cambria Math" panose="02040503050406030204" pitchFamily="18" charset="0"/>
                            </a:rPr>
                            <m:t>𝒕</m:t>
                          </m:r>
                        </m:e>
                        <m:sub>
                          <m:r>
                            <a:rPr lang="en-US" b="0" i="1" smtClean="0">
                              <a:latin typeface="Cambria Math" panose="02040503050406030204" pitchFamily="18" charset="0"/>
                            </a:rPr>
                            <m:t>1,2</m:t>
                          </m:r>
                        </m:sub>
                      </m:sSub>
                      <m:r>
                        <a:rPr lang="en-US" b="0" i="1" smtClean="0">
                          <a:latin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𝑟</m:t>
                              </m:r>
                            </m:e>
                            <m:sup>
                              <m:r>
                                <a:rPr lang="en-US" i="1">
                                  <a:latin typeface="Cambria Math" panose="02040503050406030204" pitchFamily="18" charset="0"/>
                                </a:rPr>
                                <m:t>2</m:t>
                              </m:r>
                            </m:sup>
                          </m:sSup>
                          <m:r>
                            <a:rPr lang="en-US" i="1">
                              <a:latin typeface="Cambria Math" panose="02040503050406030204" pitchFamily="18" charset="0"/>
                            </a:rPr>
                            <m:t>⋅</m:t>
                          </m:r>
                          <m:r>
                            <a:rPr lang="en-US" b="1" i="1" smtClean="0">
                              <a:latin typeface="Cambria Math" panose="02040503050406030204" pitchFamily="18" charset="0"/>
                            </a:rPr>
                            <m:t>𝒅</m:t>
                          </m:r>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𝑟</m:t>
                          </m:r>
                          <m:r>
                            <a:rPr lang="en-US" i="1">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𝒇</m:t>
                          </m:r>
                          <m:r>
                            <a:rPr lang="en-US" i="1">
                              <a:latin typeface="Cambria Math" panose="02040503050406030204" pitchFamily="18" charset="0"/>
                              <a:ea typeface="Cambria Math" panose="02040503050406030204" pitchFamily="18" charset="0"/>
                            </a:rPr>
                            <m:t>⋅</m:t>
                          </m:r>
                          <m:rad>
                            <m:radPr>
                              <m:degHide m:val="on"/>
                              <m:ctrlPr>
                                <a:rPr lang="en-US" i="1">
                                  <a:latin typeface="Cambria Math" panose="02040503050406030204" pitchFamily="18" charset="0"/>
                                  <a:ea typeface="Cambria Math" panose="02040503050406030204" pitchFamily="18" charset="0"/>
                                </a:rPr>
                              </m:ctrlPr>
                            </m:radPr>
                            <m:deg/>
                            <m:e>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𝐷</m:t>
                                  </m:r>
                                </m:e>
                                <m:sup>
                                  <m:r>
                                    <a:rPr lang="en-US" i="1">
                                      <a:latin typeface="Cambria Math" panose="02040503050406030204" pitchFamily="18" charset="0"/>
                                      <a:ea typeface="Cambria Math" panose="02040503050406030204" pitchFamily="18" charset="0"/>
                                    </a:rPr>
                                    <m:t>2</m:t>
                                  </m:r>
                                </m:sup>
                              </m:sSup>
                              <m:r>
                                <a:rPr lang="en-US" i="1">
                                  <a:latin typeface="Cambria Math" panose="02040503050406030204" pitchFamily="18" charset="0"/>
                                  <a:ea typeface="Cambria Math" panose="02040503050406030204" pitchFamily="18" charset="0"/>
                                </a:rPr>
                                <m:t>−</m:t>
                              </m:r>
                              <m:sSup>
                                <m:sSupPr>
                                  <m:ctrlPr>
                                    <a:rPr lang="en-US"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𝑟</m:t>
                                  </m:r>
                                </m:e>
                                <m:sup>
                                  <m:r>
                                    <a:rPr lang="en-US" i="1">
                                      <a:latin typeface="Cambria Math" panose="02040503050406030204" pitchFamily="18" charset="0"/>
                                      <a:ea typeface="Cambria Math" panose="02040503050406030204" pitchFamily="18" charset="0"/>
                                    </a:rPr>
                                    <m:t>2</m:t>
                                  </m:r>
                                </m:sup>
                              </m:sSup>
                            </m:e>
                          </m:rad>
                        </m:num>
                        <m:den>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𝐷</m:t>
                              </m:r>
                            </m:e>
                            <m:sup>
                              <m:r>
                                <a:rPr lang="en-US" b="0" i="1" smtClean="0">
                                  <a:latin typeface="Cambria Math" panose="02040503050406030204" pitchFamily="18" charset="0"/>
                                  <a:ea typeface="Cambria Math" panose="02040503050406030204" pitchFamily="18" charset="0"/>
                                </a:rPr>
                                <m:t>2</m:t>
                              </m:r>
                            </m:sup>
                          </m:sSup>
                        </m:den>
                      </m:f>
                      <m:r>
                        <a:rPr lang="en-US" b="0" i="1" smtClean="0">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𝒄</m:t>
                      </m:r>
                    </m:oMath>
                  </m:oMathPara>
                </a14:m>
                <a:endParaRPr lang="en-US" b="1" dirty="0"/>
              </a:p>
            </p:txBody>
          </p:sp>
        </mc:Choice>
        <mc:Fallback xmlns="">
          <p:sp>
            <p:nvSpPr>
              <p:cNvPr id="15" name="TextBox 14">
                <a:extLst>
                  <a:ext uri="{FF2B5EF4-FFF2-40B4-BE49-F238E27FC236}">
                    <a16:creationId xmlns:a16="http://schemas.microsoft.com/office/drawing/2014/main" id="{DCEF6AC3-E7B9-46AA-8721-04C5BC7ED17F}"/>
                  </a:ext>
                </a:extLst>
              </p:cNvPr>
              <p:cNvSpPr txBox="1">
                <a:spLocks noRot="1" noChangeAspect="1" noMove="1" noResize="1" noEditPoints="1" noAdjustHandles="1" noChangeArrowheads="1" noChangeShapeType="1" noTextEdit="1"/>
              </p:cNvSpPr>
              <p:nvPr/>
            </p:nvSpPr>
            <p:spPr>
              <a:xfrm>
                <a:off x="5454660" y="2829477"/>
                <a:ext cx="3533083" cy="599523"/>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A309BA3C-399B-4A8E-BDCF-0EC1E950C3E1}"/>
                  </a:ext>
                </a:extLst>
              </p:cNvPr>
              <p:cNvSpPr/>
              <p:nvPr/>
            </p:nvSpPr>
            <p:spPr>
              <a:xfrm>
                <a:off x="2183698" y="3938898"/>
                <a:ext cx="1468544" cy="394788"/>
              </a:xfrm>
              <a:prstGeom prst="rect">
                <a:avLst/>
              </a:prstGeom>
            </p:spPr>
            <p:txBody>
              <a:bodyPr wrap="none">
                <a:spAutoFit/>
              </a:bodyPr>
              <a:lstStyle/>
              <a:p>
                <a14:m>
                  <m:oMath xmlns:m="http://schemas.openxmlformats.org/officeDocument/2006/math">
                    <m:r>
                      <a:rPr lang="en-US" b="1" i="1" smtClean="0">
                        <a:latin typeface="Cambria Math" panose="02040503050406030204" pitchFamily="18" charset="0"/>
                        <a:ea typeface="Cambria Math" panose="02040503050406030204" pitchFamily="18" charset="0"/>
                      </a:rPr>
                      <m:t>𝒇</m:t>
                    </m:r>
                    <m:r>
                      <a:rPr lang="en-US" b="1" i="1" smtClean="0">
                        <a:latin typeface="Cambria Math" panose="02040503050406030204" pitchFamily="18" charset="0"/>
                        <a:ea typeface="Cambria Math" panose="02040503050406030204" pitchFamily="18" charset="0"/>
                      </a:rPr>
                      <m:t>=</m:t>
                    </m:r>
                  </m:oMath>
                </a14:m>
                <a:r>
                  <a:rPr lang="en-US" dirty="0"/>
                  <a:t>(</a:t>
                </a:r>
                <a14:m>
                  <m:oMath xmlns:m="http://schemas.openxmlformats.org/officeDocument/2006/math">
                    <m:sSub>
                      <m:sSubPr>
                        <m:ctrlPr>
                          <a:rPr lang="en-US" b="1" i="1">
                            <a:latin typeface="Cambria Math" panose="02040503050406030204" pitchFamily="18" charset="0"/>
                            <a:ea typeface="Cambria Math" panose="02040503050406030204" pitchFamily="18" charset="0"/>
                          </a:rPr>
                        </m:ctrlPr>
                      </m:sSubPr>
                      <m:e>
                        <m:r>
                          <a:rPr lang="en-US" b="1" i="1">
                            <a:latin typeface="Cambria Math" panose="02040503050406030204" pitchFamily="18" charset="0"/>
                            <a:ea typeface="Cambria Math" panose="02040503050406030204" pitchFamily="18" charset="0"/>
                          </a:rPr>
                          <m:t>𝒅</m:t>
                        </m:r>
                      </m:e>
                      <m:sub>
                        <m:r>
                          <a:rPr lang="en-US" b="1" i="1">
                            <a:latin typeface="Cambria Math" panose="02040503050406030204" pitchFamily="18" charset="0"/>
                            <a:ea typeface="Cambria Math" panose="02040503050406030204" pitchFamily="18" charset="0"/>
                          </a:rPr>
                          <m:t>𝒚</m:t>
                        </m:r>
                      </m:sub>
                    </m:sSub>
                    <m:r>
                      <a:rPr lang="en-US" b="1" i="1">
                        <a:latin typeface="Cambria Math" panose="02040503050406030204" pitchFamily="18" charset="0"/>
                        <a:ea typeface="Cambria Math" panose="02040503050406030204" pitchFamily="18" charset="0"/>
                      </a:rPr>
                      <m:t>,−</m:t>
                    </m:r>
                    <m:sSub>
                      <m:sSubPr>
                        <m:ctrlPr>
                          <a:rPr lang="en-US" b="1" i="1">
                            <a:latin typeface="Cambria Math" panose="02040503050406030204" pitchFamily="18" charset="0"/>
                            <a:ea typeface="Cambria Math" panose="02040503050406030204" pitchFamily="18" charset="0"/>
                          </a:rPr>
                        </m:ctrlPr>
                      </m:sSubPr>
                      <m:e>
                        <m:r>
                          <a:rPr lang="en-US" b="1" i="1">
                            <a:latin typeface="Cambria Math" panose="02040503050406030204" pitchFamily="18" charset="0"/>
                            <a:ea typeface="Cambria Math" panose="02040503050406030204" pitchFamily="18" charset="0"/>
                          </a:rPr>
                          <m:t>𝒅</m:t>
                        </m:r>
                      </m:e>
                      <m:sub>
                        <m:r>
                          <a:rPr lang="en-US" b="1" i="1">
                            <a:latin typeface="Cambria Math" panose="02040503050406030204" pitchFamily="18" charset="0"/>
                            <a:ea typeface="Cambria Math" panose="02040503050406030204" pitchFamily="18" charset="0"/>
                          </a:rPr>
                          <m:t>𝒙</m:t>
                        </m:r>
                      </m:sub>
                    </m:sSub>
                  </m:oMath>
                </a14:m>
                <a:r>
                  <a:rPr lang="en-US" dirty="0"/>
                  <a:t>)</a:t>
                </a:r>
              </a:p>
            </p:txBody>
          </p:sp>
        </mc:Choice>
        <mc:Fallback xmlns="">
          <p:sp>
            <p:nvSpPr>
              <p:cNvPr id="5" name="Rectangle 4">
                <a:extLst>
                  <a:ext uri="{FF2B5EF4-FFF2-40B4-BE49-F238E27FC236}">
                    <a16:creationId xmlns:a16="http://schemas.microsoft.com/office/drawing/2014/main" id="{A309BA3C-399B-4A8E-BDCF-0EC1E950C3E1}"/>
                  </a:ext>
                </a:extLst>
              </p:cNvPr>
              <p:cNvSpPr>
                <a:spLocks noRot="1" noChangeAspect="1" noMove="1" noResize="1" noEditPoints="1" noAdjustHandles="1" noChangeArrowheads="1" noChangeShapeType="1" noTextEdit="1"/>
              </p:cNvSpPr>
              <p:nvPr/>
            </p:nvSpPr>
            <p:spPr>
              <a:xfrm>
                <a:off x="2183698" y="3938898"/>
                <a:ext cx="1468544" cy="394788"/>
              </a:xfrm>
              <a:prstGeom prst="rect">
                <a:avLst/>
              </a:prstGeom>
              <a:blipFill>
                <a:blip r:embed="rId5"/>
                <a:stretch>
                  <a:fillRect l="-1245" t="-6154" r="-3320" b="-18462"/>
                </a:stretch>
              </a:blipFill>
            </p:spPr>
            <p:txBody>
              <a:bodyPr/>
              <a:lstStyle/>
              <a:p>
                <a:r>
                  <a:rPr lang="en-US">
                    <a:noFill/>
                  </a:rPr>
                  <a:t> </a:t>
                </a:r>
              </a:p>
            </p:txBody>
          </p:sp>
        </mc:Fallback>
      </mc:AlternateContent>
    </p:spTree>
    <p:extLst>
      <p:ext uri="{BB962C8B-B14F-4D97-AF65-F5344CB8AC3E}">
        <p14:creationId xmlns:p14="http://schemas.microsoft.com/office/powerpoint/2010/main" val="42547308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61FEF-55C0-4032-8421-29A398F6343E}"/>
              </a:ext>
            </a:extLst>
          </p:cNvPr>
          <p:cNvSpPr>
            <a:spLocks noGrp="1"/>
          </p:cNvSpPr>
          <p:nvPr>
            <p:ph type="title"/>
          </p:nvPr>
        </p:nvSpPr>
        <p:spPr/>
        <p:txBody>
          <a:bodyPr/>
          <a:lstStyle/>
          <a:p>
            <a:r>
              <a:rPr lang="en-US" dirty="0"/>
              <a:t>There are two conditions that cause this algorithm for inner tangents to fail</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62A76A7-CB34-4763-803F-9B0559DEDF1A}"/>
                  </a:ext>
                </a:extLst>
              </p:cNvPr>
              <p:cNvSpPr>
                <a:spLocks noGrp="1"/>
              </p:cNvSpPr>
              <p:nvPr>
                <p:ph idx="1"/>
              </p:nvPr>
            </p:nvSpPr>
            <p:spPr>
              <a:xfrm>
                <a:off x="838200" y="1825625"/>
                <a:ext cx="5743575" cy="4351338"/>
              </a:xfrm>
            </p:spPr>
            <p:txBody>
              <a:bodyPr/>
              <a:lstStyle/>
              <a:p>
                <a:pPr marL="514350" indent="-514350">
                  <a:buFont typeface="+mj-lt"/>
                  <a:buAutoNum type="arabicPeriod"/>
                </a:pPr>
                <a:r>
                  <a:rPr lang="en-US" dirty="0"/>
                  <a:t>If </a:t>
                </a:r>
                <a14:m>
                  <m:oMath xmlns:m="http://schemas.openxmlformats.org/officeDocument/2006/math">
                    <m:d>
                      <m:dPr>
                        <m:ctrlPr>
                          <a:rPr lang="en-US" b="0" i="1" smtClean="0">
                            <a:latin typeface="Cambria Math" panose="02040503050406030204" pitchFamily="18" charset="0"/>
                          </a:rPr>
                        </m:ctrlPr>
                      </m:dPr>
                      <m:e>
                        <m:sSup>
                          <m:sSupPr>
                            <m:ctrlPr>
                              <a:rPr lang="en-US" b="0" i="1" smtClean="0">
                                <a:latin typeface="Cambria Math" panose="02040503050406030204" pitchFamily="18" charset="0"/>
                              </a:rPr>
                            </m:ctrlPr>
                          </m:sSupPr>
                          <m:e>
                            <m:r>
                              <a:rPr lang="en-US" b="0" i="1" smtClean="0">
                                <a:latin typeface="Cambria Math" panose="02040503050406030204" pitchFamily="18" charset="0"/>
                              </a:rPr>
                              <m:t>𝐷</m:t>
                            </m:r>
                          </m:e>
                          <m:sup>
                            <m:r>
                              <a:rPr lang="en-US" b="0" i="1" smtClean="0">
                                <a:latin typeface="Cambria Math" panose="02040503050406030204" pitchFamily="18" charset="0"/>
                              </a:rPr>
                              <m:t>2</m:t>
                            </m:r>
                          </m:sup>
                        </m:s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e>
                    </m:d>
                    <m:r>
                      <a:rPr lang="en-US" b="0" i="1" smtClean="0">
                        <a:latin typeface="Cambria Math" panose="02040503050406030204" pitchFamily="18" charset="0"/>
                      </a:rPr>
                      <m:t>&lt;0</m:t>
                    </m:r>
                  </m:oMath>
                </a14:m>
                <a:r>
                  <a:rPr lang="en-US" dirty="0"/>
                  <a:t>, then imaginary numbers will result. Physically, this occurs if the inner point is within the circle. This returns </a:t>
                </a:r>
                <a:r>
                  <a:rPr lang="en-US" dirty="0" err="1"/>
                  <a:t>NaN</a:t>
                </a:r>
                <a:r>
                  <a:rPr lang="en-US" dirty="0"/>
                  <a:t> and does not plot.</a:t>
                </a:r>
              </a:p>
              <a:p>
                <a:pPr marL="514350" indent="-514350">
                  <a:buFont typeface="+mj-lt"/>
                  <a:buAutoNum type="arabicPeriod"/>
                </a:pPr>
                <a:r>
                  <a:rPr lang="en-US" dirty="0"/>
                  <a:t>If </a:t>
                </a:r>
                <a14:m>
                  <m:oMath xmlns:m="http://schemas.openxmlformats.org/officeDocument/2006/math">
                    <m:r>
                      <a:rPr lang="en-US" b="0" i="1" smtClean="0">
                        <a:latin typeface="Cambria Math" panose="02040503050406030204" pitchFamily="18" charset="0"/>
                      </a:rPr>
                      <m:t>𝐷</m:t>
                    </m:r>
                    <m:r>
                      <a:rPr lang="en-US" b="0" i="1" smtClean="0">
                        <a:latin typeface="Cambria Math" panose="02040503050406030204" pitchFamily="18" charset="0"/>
                      </a:rPr>
                      <m:t>=0,</m:t>
                    </m:r>
                  </m:oMath>
                </a14:m>
                <a:r>
                  <a:rPr lang="en-US" dirty="0"/>
                  <a:t> then the result is infinity. Physically, this occurs if the point is equal to the center of the circle. This throws an error.</a:t>
                </a:r>
              </a:p>
              <a:p>
                <a:pPr marL="514350" indent="-514350">
                  <a:buFont typeface="+mj-lt"/>
                  <a:buAutoNum type="arabicPeriod"/>
                </a:pPr>
                <a:endParaRPr lang="en-US" dirty="0"/>
              </a:p>
              <a:p>
                <a:pPr marL="514350" indent="-514350">
                  <a:buFont typeface="+mj-lt"/>
                  <a:buAutoNum type="arabicPeriod"/>
                </a:pPr>
                <a:endParaRPr lang="en-US" dirty="0"/>
              </a:p>
            </p:txBody>
          </p:sp>
        </mc:Choice>
        <mc:Fallback xmlns="">
          <p:sp>
            <p:nvSpPr>
              <p:cNvPr id="3" name="Content Placeholder 2">
                <a:extLst>
                  <a:ext uri="{FF2B5EF4-FFF2-40B4-BE49-F238E27FC236}">
                    <a16:creationId xmlns:a16="http://schemas.microsoft.com/office/drawing/2014/main" id="{A62A76A7-CB34-4763-803F-9B0559DEDF1A}"/>
                  </a:ext>
                </a:extLst>
              </p:cNvPr>
              <p:cNvSpPr>
                <a:spLocks noGrp="1" noRot="1" noChangeAspect="1" noMove="1" noResize="1" noEditPoints="1" noAdjustHandles="1" noChangeArrowheads="1" noChangeShapeType="1" noTextEdit="1"/>
              </p:cNvSpPr>
              <p:nvPr>
                <p:ph idx="1"/>
              </p:nvPr>
            </p:nvSpPr>
            <p:spPr>
              <a:xfrm>
                <a:off x="838200" y="1825625"/>
                <a:ext cx="5743575" cy="4351338"/>
              </a:xfrm>
              <a:blipFill>
                <a:blip r:embed="rId2"/>
                <a:stretch>
                  <a:fillRect l="-2229" t="-2381" r="-3503"/>
                </a:stretch>
              </a:blipFill>
            </p:spPr>
            <p:txBody>
              <a:bodyPr/>
              <a:lstStyle/>
              <a:p>
                <a:r>
                  <a:rPr lang="en-US">
                    <a:noFill/>
                  </a:rPr>
                  <a:t> </a:t>
                </a:r>
              </a:p>
            </p:txBody>
          </p:sp>
        </mc:Fallback>
      </mc:AlternateContent>
      <p:sp>
        <p:nvSpPr>
          <p:cNvPr id="5" name="Rectangle 4">
            <a:extLst>
              <a:ext uri="{FF2B5EF4-FFF2-40B4-BE49-F238E27FC236}">
                <a16:creationId xmlns:a16="http://schemas.microsoft.com/office/drawing/2014/main" id="{C6223B58-EC2E-4077-A683-9374DE57F216}"/>
              </a:ext>
            </a:extLst>
          </p:cNvPr>
          <p:cNvSpPr/>
          <p:nvPr/>
        </p:nvSpPr>
        <p:spPr>
          <a:xfrm>
            <a:off x="6867525" y="1918108"/>
            <a:ext cx="4486275" cy="954107"/>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ADVANCED example that has one point too close to the center</a:t>
            </a:r>
          </a:p>
          <a:p>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2;</a:t>
            </a:r>
          </a:p>
          <a:p>
            <a:r>
              <a:rPr lang="en-US" sz="800" dirty="0">
                <a:solidFill>
                  <a:srgbClr val="000000"/>
                </a:solidFill>
                <a:latin typeface="Courier New" panose="02070309020205020404" pitchFamily="49" charset="0"/>
              </a:rPr>
              <a:t>centers = [0 0; 1 4];</a:t>
            </a:r>
          </a:p>
          <a:p>
            <a:r>
              <a:rPr lang="en-US" sz="800" dirty="0">
                <a:solidFill>
                  <a:srgbClr val="000000"/>
                </a:solidFill>
                <a:latin typeface="Courier New" panose="02070309020205020404" pitchFamily="49" charset="0"/>
              </a:rPr>
              <a:t>radii = [1; 1];</a:t>
            </a:r>
          </a:p>
          <a:p>
            <a:r>
              <a:rPr lang="fr-FR" sz="800" dirty="0">
                <a:solidFill>
                  <a:srgbClr val="000000"/>
                </a:solidFill>
                <a:latin typeface="Courier New" panose="02070309020205020404" pitchFamily="49" charset="0"/>
              </a:rPr>
              <a:t>points = [0.5 0.5; 3 4];</a:t>
            </a:r>
          </a:p>
          <a:p>
            <a:r>
              <a:rPr lang="en-US" sz="800" dirty="0" err="1">
                <a:solidFill>
                  <a:srgbClr val="000000"/>
                </a:solidFill>
                <a:latin typeface="Courier New" panose="02070309020205020404" pitchFamily="49" charset="0"/>
              </a:rPr>
              <a:t>points_tangent</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fcn_geometry_findTangentPointsFromPointToCircle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centers,radii,points,fig_num</a:t>
            </a:r>
            <a:r>
              <a:rPr lang="en-US" sz="800" dirty="0">
                <a:solidFill>
                  <a:srgbClr val="000000"/>
                </a:solidFill>
                <a:latin typeface="Courier New" panose="02070309020205020404" pitchFamily="49" charset="0"/>
              </a:rPr>
              <a:t>);</a:t>
            </a:r>
          </a:p>
        </p:txBody>
      </p:sp>
      <p:pic>
        <p:nvPicPr>
          <p:cNvPr id="7" name="Picture 6">
            <a:extLst>
              <a:ext uri="{FF2B5EF4-FFF2-40B4-BE49-F238E27FC236}">
                <a16:creationId xmlns:a16="http://schemas.microsoft.com/office/drawing/2014/main" id="{608F1974-4833-4905-91F8-04787A887191}"/>
              </a:ext>
            </a:extLst>
          </p:cNvPr>
          <p:cNvPicPr>
            <a:picLocks noChangeAspect="1"/>
          </p:cNvPicPr>
          <p:nvPr/>
        </p:nvPicPr>
        <p:blipFill>
          <a:blip r:embed="rId3"/>
          <a:stretch>
            <a:fillRect/>
          </a:stretch>
        </p:blipFill>
        <p:spPr>
          <a:xfrm>
            <a:off x="8319135" y="3243671"/>
            <a:ext cx="2893647" cy="2170235"/>
          </a:xfrm>
          <a:prstGeom prst="rect">
            <a:avLst/>
          </a:prstGeom>
        </p:spPr>
      </p:pic>
      <p:sp>
        <p:nvSpPr>
          <p:cNvPr id="9" name="Rectangle 8">
            <a:extLst>
              <a:ext uri="{FF2B5EF4-FFF2-40B4-BE49-F238E27FC236}">
                <a16:creationId xmlns:a16="http://schemas.microsoft.com/office/drawing/2014/main" id="{09C63657-0AD0-455D-A0D2-E0C8134DB4B0}"/>
              </a:ext>
            </a:extLst>
          </p:cNvPr>
          <p:cNvSpPr/>
          <p:nvPr/>
        </p:nvSpPr>
        <p:spPr>
          <a:xfrm>
            <a:off x="1066800" y="5638354"/>
            <a:ext cx="4724400" cy="1077218"/>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 ADVANCED example that has one point on the center</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2;</a:t>
            </a:r>
          </a:p>
          <a:p>
            <a:r>
              <a:rPr lang="en-US" sz="800" dirty="0">
                <a:solidFill>
                  <a:srgbClr val="000000"/>
                </a:solidFill>
                <a:latin typeface="Courier New" panose="02070309020205020404" pitchFamily="49" charset="0"/>
              </a:rPr>
              <a:t>    centers = [0 0; 1 4];</a:t>
            </a:r>
          </a:p>
          <a:p>
            <a:r>
              <a:rPr lang="en-US" sz="800" dirty="0">
                <a:solidFill>
                  <a:srgbClr val="000000"/>
                </a:solidFill>
                <a:latin typeface="Courier New" panose="02070309020205020404" pitchFamily="49" charset="0"/>
              </a:rPr>
              <a:t>    radii = [1; 1];</a:t>
            </a:r>
          </a:p>
          <a:p>
            <a:r>
              <a:rPr lang="fr-FR" sz="800" dirty="0">
                <a:solidFill>
                  <a:srgbClr val="000000"/>
                </a:solidFill>
                <a:latin typeface="Courier New" panose="02070309020205020404" pitchFamily="49" charset="0"/>
              </a:rPr>
              <a:t>    points = [1 1; 1 4];</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points_tangent</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fcn_geometry_findTangentPointsFromPointToCircle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centers,radii,points,fig_num</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endParaRPr lang="en-US" sz="1400" dirty="0"/>
          </a:p>
        </p:txBody>
      </p:sp>
      <p:sp>
        <p:nvSpPr>
          <p:cNvPr id="10" name="Arrow: Right 9">
            <a:extLst>
              <a:ext uri="{FF2B5EF4-FFF2-40B4-BE49-F238E27FC236}">
                <a16:creationId xmlns:a16="http://schemas.microsoft.com/office/drawing/2014/main" id="{C66B60CA-0B22-4E64-B564-971F83777095}"/>
              </a:ext>
            </a:extLst>
          </p:cNvPr>
          <p:cNvSpPr/>
          <p:nvPr/>
        </p:nvSpPr>
        <p:spPr>
          <a:xfrm>
            <a:off x="6013572" y="5896708"/>
            <a:ext cx="573698" cy="2802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Down 10">
            <a:extLst>
              <a:ext uri="{FF2B5EF4-FFF2-40B4-BE49-F238E27FC236}">
                <a16:creationId xmlns:a16="http://schemas.microsoft.com/office/drawing/2014/main" id="{313E7291-C6F5-48DF-9996-E3EB29C5354E}"/>
              </a:ext>
            </a:extLst>
          </p:cNvPr>
          <p:cNvSpPr/>
          <p:nvPr/>
        </p:nvSpPr>
        <p:spPr>
          <a:xfrm>
            <a:off x="9491296" y="2807939"/>
            <a:ext cx="304800" cy="5000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8DEEBDB-9D3E-45CC-97E4-6CDE2475155E}"/>
              </a:ext>
            </a:extLst>
          </p:cNvPr>
          <p:cNvPicPr>
            <a:picLocks noChangeAspect="1"/>
          </p:cNvPicPr>
          <p:nvPr/>
        </p:nvPicPr>
        <p:blipFill rotWithShape="1">
          <a:blip r:embed="rId4"/>
          <a:srcRect l="43381" t="84293" r="9514" b="3291"/>
          <a:stretch/>
        </p:blipFill>
        <p:spPr>
          <a:xfrm>
            <a:off x="6867525" y="5641327"/>
            <a:ext cx="5005754" cy="851548"/>
          </a:xfrm>
          <a:prstGeom prst="rect">
            <a:avLst/>
          </a:prstGeom>
        </p:spPr>
      </p:pic>
    </p:spTree>
    <p:extLst>
      <p:ext uri="{BB962C8B-B14F-4D97-AF65-F5344CB8AC3E}">
        <p14:creationId xmlns:p14="http://schemas.microsoft.com/office/powerpoint/2010/main" val="13134003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67BD1-DC1E-48AB-A236-1670FC2FA3E9}"/>
              </a:ext>
            </a:extLst>
          </p:cNvPr>
          <p:cNvSpPr>
            <a:spLocks noGrp="1"/>
          </p:cNvSpPr>
          <p:nvPr>
            <p:ph type="title"/>
          </p:nvPr>
        </p:nvSpPr>
        <p:spPr/>
        <p:txBody>
          <a:bodyPr>
            <a:normAutofit fontScale="90000"/>
          </a:bodyPr>
          <a:lstStyle/>
          <a:p>
            <a:r>
              <a:rPr lang="en-US" dirty="0"/>
              <a:t>If a single point is needed, then the cross-product can be used with </a:t>
            </a:r>
            <a:br>
              <a:rPr lang="en-US" dirty="0"/>
            </a:br>
            <a:r>
              <a:rPr lang="en-US" sz="2700" dirty="0" err="1">
                <a:solidFill>
                  <a:srgbClr val="000000"/>
                </a:solidFill>
                <a:latin typeface="Courier New" panose="02070309020205020404" pitchFamily="49" charset="0"/>
              </a:rPr>
              <a:t>fcn_geometry_findTangent</a:t>
            </a:r>
            <a:r>
              <a:rPr lang="en-US" sz="2700" dirty="0" err="1">
                <a:solidFill>
                  <a:srgbClr val="FF0000"/>
                </a:solidFill>
                <a:latin typeface="Courier New" panose="02070309020205020404" pitchFamily="49" charset="0"/>
              </a:rPr>
              <a:t>Point</a:t>
            </a:r>
            <a:r>
              <a:rPr lang="en-US" sz="2700" dirty="0" err="1">
                <a:solidFill>
                  <a:srgbClr val="000000"/>
                </a:solidFill>
                <a:latin typeface="Courier New" panose="02070309020205020404" pitchFamily="49" charset="0"/>
              </a:rPr>
              <a:t>FromPointToCircle</a:t>
            </a:r>
            <a:br>
              <a:rPr lang="en-US" sz="2700" dirty="0">
                <a:solidFill>
                  <a:srgbClr val="000000"/>
                </a:solidFill>
                <a:latin typeface="Courier New" panose="02070309020205020404" pitchFamily="49" charset="0"/>
              </a:rPr>
            </a:br>
            <a:endParaRPr lang="en-US" dirty="0"/>
          </a:p>
        </p:txBody>
      </p:sp>
      <p:sp>
        <p:nvSpPr>
          <p:cNvPr id="3" name="Content Placeholder 2">
            <a:extLst>
              <a:ext uri="{FF2B5EF4-FFF2-40B4-BE49-F238E27FC236}">
                <a16:creationId xmlns:a16="http://schemas.microsoft.com/office/drawing/2014/main" id="{2B9E9442-0675-44BF-9185-3DBD0C04B5A8}"/>
              </a:ext>
            </a:extLst>
          </p:cNvPr>
          <p:cNvSpPr>
            <a:spLocks noGrp="1"/>
          </p:cNvSpPr>
          <p:nvPr>
            <p:ph idx="1"/>
          </p:nvPr>
        </p:nvSpPr>
        <p:spPr>
          <a:xfrm>
            <a:off x="838200" y="1825625"/>
            <a:ext cx="5515708" cy="4351338"/>
          </a:xfrm>
        </p:spPr>
        <p:txBody>
          <a:bodyPr/>
          <a:lstStyle/>
          <a:p>
            <a:pPr marL="0" indent="0">
              <a:buNone/>
            </a:pPr>
            <a:r>
              <a:rPr lang="en-US" dirty="0"/>
              <a:t>The function will return only the ONE tangent point where the vector from the external point to the circle tangent, crossed toward the center of the circle, has the same cross-product sign as given by the inputs.</a:t>
            </a:r>
          </a:p>
        </p:txBody>
      </p:sp>
      <p:pic>
        <p:nvPicPr>
          <p:cNvPr id="4" name="Picture 3">
            <a:extLst>
              <a:ext uri="{FF2B5EF4-FFF2-40B4-BE49-F238E27FC236}">
                <a16:creationId xmlns:a16="http://schemas.microsoft.com/office/drawing/2014/main" id="{0AC416F4-7217-4A2D-B2DD-EB10F7B6953D}"/>
              </a:ext>
            </a:extLst>
          </p:cNvPr>
          <p:cNvPicPr>
            <a:picLocks noChangeAspect="1"/>
          </p:cNvPicPr>
          <p:nvPr/>
        </p:nvPicPr>
        <p:blipFill>
          <a:blip r:embed="rId2"/>
          <a:stretch>
            <a:fillRect/>
          </a:stretch>
        </p:blipFill>
        <p:spPr>
          <a:xfrm>
            <a:off x="6353908" y="2311400"/>
            <a:ext cx="5334000" cy="4000500"/>
          </a:xfrm>
          <a:prstGeom prst="rect">
            <a:avLst/>
          </a:prstGeom>
        </p:spPr>
      </p:pic>
      <p:sp>
        <p:nvSpPr>
          <p:cNvPr id="6" name="Rectangle 5">
            <a:extLst>
              <a:ext uri="{FF2B5EF4-FFF2-40B4-BE49-F238E27FC236}">
                <a16:creationId xmlns:a16="http://schemas.microsoft.com/office/drawing/2014/main" id="{D686A463-340C-4302-A01A-7587FB7BDF6F}"/>
              </a:ext>
            </a:extLst>
          </p:cNvPr>
          <p:cNvSpPr/>
          <p:nvPr/>
        </p:nvSpPr>
        <p:spPr>
          <a:xfrm>
            <a:off x="381000" y="4611321"/>
            <a:ext cx="6096000" cy="1323439"/>
          </a:xfrm>
          <a:prstGeom prst="rect">
            <a:avLst/>
          </a:prstGeom>
          <a:solidFill>
            <a:schemeClr val="accent4">
              <a:lumMod val="20000"/>
              <a:lumOff val="80000"/>
            </a:schemeClr>
          </a:solidFill>
        </p:spPr>
        <p:txBody>
          <a:bodyPr>
            <a:spAutoFit/>
          </a:bodyPr>
          <a:lstStyle/>
          <a:p>
            <a:r>
              <a:rPr lang="en-US" sz="1000" dirty="0">
                <a:solidFill>
                  <a:srgbClr val="028009"/>
                </a:solidFill>
                <a:latin typeface="Courier New" panose="02070309020205020404" pitchFamily="49" charset="0"/>
              </a:rPr>
              <a:t>%% BASIC example for one circle and one point (positive cross product)</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1;</a:t>
            </a:r>
          </a:p>
          <a:p>
            <a:r>
              <a:rPr lang="en-US" sz="1000" dirty="0">
                <a:solidFill>
                  <a:srgbClr val="000000"/>
                </a:solidFill>
                <a:latin typeface="Courier New" panose="02070309020205020404" pitchFamily="49" charset="0"/>
              </a:rPr>
              <a:t>centers = [0 0];</a:t>
            </a:r>
          </a:p>
          <a:p>
            <a:r>
              <a:rPr lang="en-US" sz="1000" dirty="0">
                <a:solidFill>
                  <a:srgbClr val="000000"/>
                </a:solidFill>
                <a:latin typeface="Courier New" panose="02070309020205020404" pitchFamily="49" charset="0"/>
              </a:rPr>
              <a:t>radii = 1;</a:t>
            </a:r>
          </a:p>
          <a:p>
            <a:r>
              <a:rPr lang="en-US" sz="1000" dirty="0">
                <a:solidFill>
                  <a:srgbClr val="000000"/>
                </a:solidFill>
                <a:latin typeface="Courier New" panose="02070309020205020404" pitchFamily="49" charset="0"/>
              </a:rPr>
              <a:t>points = [2 3];</a:t>
            </a:r>
          </a:p>
          <a:p>
            <a:r>
              <a:rPr lang="en-US" sz="1000" dirty="0" err="1">
                <a:solidFill>
                  <a:srgbClr val="000000"/>
                </a:solidFill>
                <a:latin typeface="Courier New" panose="02070309020205020404" pitchFamily="49" charset="0"/>
              </a:rPr>
              <a:t>cross_prod</a:t>
            </a:r>
            <a:r>
              <a:rPr lang="en-US" sz="1000" dirty="0">
                <a:solidFill>
                  <a:srgbClr val="000000"/>
                </a:solidFill>
                <a:latin typeface="Courier New" panose="02070309020205020404" pitchFamily="49" charset="0"/>
              </a:rPr>
              <a:t> = 1; </a:t>
            </a:r>
            <a:r>
              <a:rPr lang="en-US" sz="1000" dirty="0">
                <a:solidFill>
                  <a:srgbClr val="028009"/>
                </a:solidFill>
                <a:latin typeface="Courier New" panose="02070309020205020404" pitchFamily="49" charset="0"/>
              </a:rPr>
              <a:t>% Keep the </a:t>
            </a:r>
            <a:r>
              <a:rPr lang="en-US" sz="1000" dirty="0" err="1">
                <a:solidFill>
                  <a:srgbClr val="028009"/>
                </a:solidFill>
                <a:latin typeface="Courier New" panose="02070309020205020404" pitchFamily="49" charset="0"/>
              </a:rPr>
              <a:t>postive</a:t>
            </a:r>
            <a:r>
              <a:rPr lang="en-US" sz="1000" dirty="0">
                <a:solidFill>
                  <a:srgbClr val="028009"/>
                </a:solidFill>
                <a:latin typeface="Courier New" panose="02070309020205020404" pitchFamily="49" charset="0"/>
              </a:rPr>
              <a:t> cross product</a:t>
            </a:r>
          </a:p>
          <a:p>
            <a:r>
              <a:rPr lang="en-US" sz="1000" dirty="0" err="1">
                <a:solidFill>
                  <a:srgbClr val="000000"/>
                </a:solidFill>
                <a:latin typeface="Courier New" panose="02070309020205020404" pitchFamily="49" charset="0"/>
              </a:rPr>
              <a:t>points_tangent</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fcn_geometry_findTangentPointFromPointToCircle</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centers,radii,points,cross_prod,fig_num</a:t>
            </a:r>
            <a:r>
              <a:rPr lang="en-US" sz="1000" dirty="0">
                <a:solidFill>
                  <a:srgbClr val="000000"/>
                </a:solidFill>
                <a:latin typeface="Courier New" panose="02070309020205020404" pitchFamily="49" charset="0"/>
              </a:rPr>
              <a:t>); </a:t>
            </a:r>
            <a:r>
              <a:rPr lang="en-US" sz="1000" dirty="0">
                <a:solidFill>
                  <a:srgbClr val="028009"/>
                </a:solidFill>
                <a:latin typeface="Courier New" panose="02070309020205020404" pitchFamily="49" charset="0"/>
              </a:rPr>
              <a:t>%#ok&lt;*NASGU&gt;</a:t>
            </a:r>
          </a:p>
        </p:txBody>
      </p:sp>
    </p:spTree>
    <p:extLst>
      <p:ext uri="{BB962C8B-B14F-4D97-AF65-F5344CB8AC3E}">
        <p14:creationId xmlns:p14="http://schemas.microsoft.com/office/powerpoint/2010/main" val="32077082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4CEE9-138A-40B9-9828-C120ACD2BDFA}"/>
              </a:ext>
            </a:extLst>
          </p:cNvPr>
          <p:cNvSpPr>
            <a:spLocks noGrp="1"/>
          </p:cNvSpPr>
          <p:nvPr>
            <p:ph type="title"/>
          </p:nvPr>
        </p:nvSpPr>
        <p:spPr/>
        <p:txBody>
          <a:bodyPr>
            <a:normAutofit fontScale="90000"/>
          </a:bodyPr>
          <a:lstStyle/>
          <a:p>
            <a:r>
              <a:rPr lang="en-US" dirty="0"/>
              <a:t>A common calculation is the amount of arc visible on a circle, from a point outside the circle</a:t>
            </a:r>
          </a:p>
        </p:txBody>
      </p:sp>
      <mc:AlternateContent xmlns:mc="http://schemas.openxmlformats.org/markup-compatibility/2006" xmlns:a14="http://schemas.microsoft.com/office/drawing/2010/main">
        <mc:Choice Requires="a14">
          <p:sp>
            <p:nvSpPr>
              <p:cNvPr id="7" name="Content Placeholder 6">
                <a:extLst>
                  <a:ext uri="{FF2B5EF4-FFF2-40B4-BE49-F238E27FC236}">
                    <a16:creationId xmlns:a16="http://schemas.microsoft.com/office/drawing/2014/main" id="{CBF91C69-40E5-4177-AA04-0364E595B5C1}"/>
                  </a:ext>
                </a:extLst>
              </p:cNvPr>
              <p:cNvSpPr>
                <a:spLocks noGrp="1"/>
              </p:cNvSpPr>
              <p:nvPr>
                <p:ph idx="1"/>
              </p:nvPr>
            </p:nvSpPr>
            <p:spPr>
              <a:xfrm>
                <a:off x="838200" y="1825625"/>
                <a:ext cx="3724275" cy="4351338"/>
              </a:xfrm>
            </p:spPr>
            <p:txBody>
              <a:bodyPr/>
              <a:lstStyle/>
              <a:p>
                <a:pPr marL="0" indent="0">
                  <a:buNone/>
                </a:pPr>
                <a:r>
                  <a:rPr lang="en-US" dirty="0"/>
                  <a:t>The mathematics are simple:</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𝜃</m:t>
                          </m:r>
                        </m:e>
                        <m:sub>
                          <m:r>
                            <a:rPr lang="en-US" b="0" i="1" smtClean="0">
                              <a:latin typeface="Cambria Math" panose="02040503050406030204" pitchFamily="18" charset="0"/>
                            </a:rPr>
                            <m:t>𝑣𝑖𝑠𝑖𝑏𝑙𝑒</m:t>
                          </m:r>
                        </m:sub>
                      </m:sSub>
                      <m:r>
                        <a:rPr lang="en-US" b="0" i="1" smtClean="0">
                          <a:latin typeface="Cambria Math" panose="02040503050406030204" pitchFamily="18" charset="0"/>
                        </a:rPr>
                        <m:t>=2⋅</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acos</m:t>
                          </m:r>
                        </m:fName>
                        <m:e>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rPr>
                                    <m:t>𝑅</m:t>
                                  </m:r>
                                </m:num>
                                <m:den>
                                  <m:r>
                                    <a:rPr lang="en-US" b="0" i="1" smtClean="0">
                                      <a:latin typeface="Cambria Math" panose="02040503050406030204" pitchFamily="18" charset="0"/>
                                    </a:rPr>
                                    <m:t>𝐷</m:t>
                                  </m:r>
                                </m:den>
                              </m:f>
                            </m:e>
                          </m:d>
                        </m:e>
                      </m:func>
                    </m:oMath>
                  </m:oMathPara>
                </a14:m>
                <a:endParaRPr lang="en-US" b="0" dirty="0"/>
              </a:p>
              <a:p>
                <a:pPr marL="0" indent="0">
                  <a:buNone/>
                </a:pPr>
                <a:r>
                  <a:rPr lang="en-US" dirty="0"/>
                  <a:t>Where R is the radius, D is the distance from point to center of the circle.</a:t>
                </a:r>
              </a:p>
            </p:txBody>
          </p:sp>
        </mc:Choice>
        <mc:Fallback xmlns="">
          <p:sp>
            <p:nvSpPr>
              <p:cNvPr id="7" name="Content Placeholder 6">
                <a:extLst>
                  <a:ext uri="{FF2B5EF4-FFF2-40B4-BE49-F238E27FC236}">
                    <a16:creationId xmlns:a16="http://schemas.microsoft.com/office/drawing/2014/main" id="{CBF91C69-40E5-4177-AA04-0364E595B5C1}"/>
                  </a:ext>
                </a:extLst>
              </p:cNvPr>
              <p:cNvSpPr>
                <a:spLocks noGrp="1" noRot="1" noChangeAspect="1" noMove="1" noResize="1" noEditPoints="1" noAdjustHandles="1" noChangeArrowheads="1" noChangeShapeType="1" noTextEdit="1"/>
              </p:cNvSpPr>
              <p:nvPr>
                <p:ph idx="1"/>
              </p:nvPr>
            </p:nvSpPr>
            <p:spPr>
              <a:xfrm>
                <a:off x="838200" y="1825625"/>
                <a:ext cx="3724275" cy="4351338"/>
              </a:xfrm>
              <a:blipFill>
                <a:blip r:embed="rId2"/>
                <a:stretch>
                  <a:fillRect l="-3443" t="-2241" r="-3607"/>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ECD06CC7-65A3-4331-9F8D-C82A5DE98807}"/>
              </a:ext>
            </a:extLst>
          </p:cNvPr>
          <p:cNvPicPr>
            <a:picLocks noChangeAspect="1"/>
          </p:cNvPicPr>
          <p:nvPr/>
        </p:nvPicPr>
        <p:blipFill>
          <a:blip r:embed="rId3"/>
          <a:stretch>
            <a:fillRect/>
          </a:stretch>
        </p:blipFill>
        <p:spPr>
          <a:xfrm>
            <a:off x="4292346" y="1997950"/>
            <a:ext cx="7214616" cy="4006688"/>
          </a:xfrm>
          <a:prstGeom prst="rect">
            <a:avLst/>
          </a:prstGeom>
        </p:spPr>
      </p:pic>
    </p:spTree>
    <p:extLst>
      <p:ext uri="{BB962C8B-B14F-4D97-AF65-F5344CB8AC3E}">
        <p14:creationId xmlns:p14="http://schemas.microsoft.com/office/powerpoint/2010/main" val="18841080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0C736-33BF-487D-B79D-7EC6CE87E1E2}"/>
              </a:ext>
            </a:extLst>
          </p:cNvPr>
          <p:cNvSpPr>
            <a:spLocks noGrp="1"/>
          </p:cNvSpPr>
          <p:nvPr>
            <p:ph type="title"/>
          </p:nvPr>
        </p:nvSpPr>
        <p:spPr/>
        <p:txBody>
          <a:bodyPr/>
          <a:lstStyle/>
          <a:p>
            <a:r>
              <a:rPr lang="en-US" dirty="0"/>
              <a:t>This is solved in the following function:</a:t>
            </a:r>
            <a:br>
              <a:rPr lang="en-US" dirty="0"/>
            </a:br>
            <a:r>
              <a:rPr lang="en-US" dirty="0" err="1">
                <a:solidFill>
                  <a:schemeClr val="accent6"/>
                </a:solidFill>
              </a:rPr>
              <a:t>fcn_geometry_findVisibleArcsFromPoints.m</a:t>
            </a:r>
            <a:endParaRPr lang="en-US" dirty="0">
              <a:solidFill>
                <a:schemeClr val="accent6"/>
              </a:solidFill>
            </a:endParaRPr>
          </a:p>
        </p:txBody>
      </p:sp>
      <p:pic>
        <p:nvPicPr>
          <p:cNvPr id="4" name="Picture 3">
            <a:extLst>
              <a:ext uri="{FF2B5EF4-FFF2-40B4-BE49-F238E27FC236}">
                <a16:creationId xmlns:a16="http://schemas.microsoft.com/office/drawing/2014/main" id="{2A059D78-F148-45A4-93D2-4A9C674E657F}"/>
              </a:ext>
            </a:extLst>
          </p:cNvPr>
          <p:cNvPicPr>
            <a:picLocks noChangeAspect="1"/>
          </p:cNvPicPr>
          <p:nvPr/>
        </p:nvPicPr>
        <p:blipFill>
          <a:blip r:embed="rId2"/>
          <a:stretch>
            <a:fillRect/>
          </a:stretch>
        </p:blipFill>
        <p:spPr>
          <a:xfrm>
            <a:off x="6224953" y="2474534"/>
            <a:ext cx="5427785" cy="3014359"/>
          </a:xfrm>
          <a:prstGeom prst="rect">
            <a:avLst/>
          </a:prstGeom>
        </p:spPr>
      </p:pic>
      <p:sp>
        <p:nvSpPr>
          <p:cNvPr id="5" name="Rectangle 4">
            <a:extLst>
              <a:ext uri="{FF2B5EF4-FFF2-40B4-BE49-F238E27FC236}">
                <a16:creationId xmlns:a16="http://schemas.microsoft.com/office/drawing/2014/main" id="{E401CE0C-8269-4DF3-9A6C-3D67251FD74A}"/>
              </a:ext>
            </a:extLst>
          </p:cNvPr>
          <p:cNvSpPr/>
          <p:nvPr/>
        </p:nvSpPr>
        <p:spPr>
          <a:xfrm>
            <a:off x="128953" y="2474534"/>
            <a:ext cx="6096000" cy="1169551"/>
          </a:xfrm>
          <a:prstGeom prst="rect">
            <a:avLst/>
          </a:prstGeom>
          <a:solidFill>
            <a:schemeClr val="accent4">
              <a:lumMod val="20000"/>
              <a:lumOff val="80000"/>
            </a:schemeClr>
          </a:solidFill>
        </p:spPr>
        <p:txBody>
          <a:bodyPr>
            <a:spAutoFit/>
          </a:bodyPr>
          <a:lstStyle/>
          <a:p>
            <a:r>
              <a:rPr lang="en-US" sz="1000" dirty="0">
                <a:solidFill>
                  <a:srgbClr val="028009"/>
                </a:solidFill>
                <a:latin typeface="Courier New" panose="02070309020205020404" pitchFamily="49" charset="0"/>
              </a:rPr>
              <a:t>%% BASIC example for one circle and one point</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1;</a:t>
            </a:r>
          </a:p>
          <a:p>
            <a:r>
              <a:rPr lang="en-US" sz="1000" dirty="0">
                <a:solidFill>
                  <a:srgbClr val="000000"/>
                </a:solidFill>
                <a:latin typeface="Courier New" panose="02070309020205020404" pitchFamily="49" charset="0"/>
              </a:rPr>
              <a:t>centers = [0 0];</a:t>
            </a:r>
          </a:p>
          <a:p>
            <a:r>
              <a:rPr lang="en-US" sz="1000" dirty="0">
                <a:solidFill>
                  <a:srgbClr val="000000"/>
                </a:solidFill>
                <a:latin typeface="Courier New" panose="02070309020205020404" pitchFamily="49" charset="0"/>
              </a:rPr>
              <a:t>radii = 1;</a:t>
            </a:r>
          </a:p>
          <a:p>
            <a:r>
              <a:rPr lang="en-US" sz="1000" dirty="0">
                <a:solidFill>
                  <a:srgbClr val="000000"/>
                </a:solidFill>
                <a:latin typeface="Courier New" panose="02070309020205020404" pitchFamily="49" charset="0"/>
              </a:rPr>
              <a:t>points = [2 3];</a:t>
            </a:r>
          </a:p>
          <a:p>
            <a:r>
              <a:rPr lang="en-US" sz="1000" dirty="0" err="1">
                <a:solidFill>
                  <a:srgbClr val="000000"/>
                </a:solidFill>
                <a:latin typeface="Courier New" panose="02070309020205020404" pitchFamily="49" charset="0"/>
              </a:rPr>
              <a:t>visible_arc_angles</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fcn_geometry_findVisibleArcsFromPoints</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centers,radii,points,fig_num</a:t>
            </a:r>
            <a:r>
              <a:rPr lang="en-US" sz="1000" dirty="0">
                <a:solidFill>
                  <a:srgbClr val="000000"/>
                </a:solidFill>
                <a:latin typeface="Courier New" panose="02070309020205020404" pitchFamily="49" charset="0"/>
              </a:rPr>
              <a:t>); </a:t>
            </a:r>
          </a:p>
        </p:txBody>
      </p:sp>
    </p:spTree>
    <p:extLst>
      <p:ext uri="{BB962C8B-B14F-4D97-AF65-F5344CB8AC3E}">
        <p14:creationId xmlns:p14="http://schemas.microsoft.com/office/powerpoint/2010/main" val="22326880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29770-7C82-4E66-B085-48BB039C1A14}"/>
              </a:ext>
            </a:extLst>
          </p:cNvPr>
          <p:cNvSpPr>
            <a:spLocks noGrp="1"/>
          </p:cNvSpPr>
          <p:nvPr>
            <p:ph type="title"/>
          </p:nvPr>
        </p:nvSpPr>
        <p:spPr/>
        <p:txBody>
          <a:bodyPr/>
          <a:lstStyle/>
          <a:p>
            <a:r>
              <a:rPr lang="en-US" dirty="0"/>
              <a:t>This function is vectorized</a:t>
            </a:r>
          </a:p>
        </p:txBody>
      </p:sp>
      <p:sp>
        <p:nvSpPr>
          <p:cNvPr id="4" name="Rectangle 3">
            <a:extLst>
              <a:ext uri="{FF2B5EF4-FFF2-40B4-BE49-F238E27FC236}">
                <a16:creationId xmlns:a16="http://schemas.microsoft.com/office/drawing/2014/main" id="{7A0790DF-F90E-4777-BF50-753C568698CA}"/>
              </a:ext>
            </a:extLst>
          </p:cNvPr>
          <p:cNvSpPr/>
          <p:nvPr/>
        </p:nvSpPr>
        <p:spPr>
          <a:xfrm>
            <a:off x="331909" y="1969463"/>
            <a:ext cx="6096000" cy="1169551"/>
          </a:xfrm>
          <a:prstGeom prst="rect">
            <a:avLst/>
          </a:prstGeom>
          <a:solidFill>
            <a:schemeClr val="accent4">
              <a:lumMod val="20000"/>
              <a:lumOff val="80000"/>
            </a:schemeClr>
          </a:solidFill>
        </p:spPr>
        <p:txBody>
          <a:bodyPr>
            <a:spAutoFit/>
          </a:bodyPr>
          <a:lstStyle/>
          <a:p>
            <a:r>
              <a:rPr lang="en-US" sz="1000" dirty="0">
                <a:solidFill>
                  <a:srgbClr val="028009"/>
                </a:solidFill>
                <a:latin typeface="Courier New" panose="02070309020205020404" pitchFamily="49" charset="0"/>
              </a:rPr>
              <a:t>%% ADVANCED example that uses vectors of centers and points</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2;</a:t>
            </a:r>
          </a:p>
          <a:p>
            <a:r>
              <a:rPr lang="en-US" sz="1000" dirty="0">
                <a:solidFill>
                  <a:srgbClr val="000000"/>
                </a:solidFill>
                <a:latin typeface="Courier New" panose="02070309020205020404" pitchFamily="49" charset="0"/>
              </a:rPr>
              <a:t>centers = [0 0; 1 4];</a:t>
            </a:r>
          </a:p>
          <a:p>
            <a:r>
              <a:rPr lang="en-US" sz="1000" dirty="0">
                <a:solidFill>
                  <a:srgbClr val="000000"/>
                </a:solidFill>
                <a:latin typeface="Courier New" panose="02070309020205020404" pitchFamily="49" charset="0"/>
              </a:rPr>
              <a:t>radii = [1; 1];</a:t>
            </a:r>
          </a:p>
          <a:p>
            <a:r>
              <a:rPr lang="fr-FR" sz="1000" dirty="0">
                <a:solidFill>
                  <a:srgbClr val="000000"/>
                </a:solidFill>
                <a:latin typeface="Courier New" panose="02070309020205020404" pitchFamily="49" charset="0"/>
              </a:rPr>
              <a:t>points = [2 3; 3 4];</a:t>
            </a:r>
          </a:p>
          <a:p>
            <a:r>
              <a:rPr lang="en-US" sz="1000" dirty="0" err="1">
                <a:solidFill>
                  <a:srgbClr val="000000"/>
                </a:solidFill>
                <a:latin typeface="Courier New" panose="02070309020205020404" pitchFamily="49" charset="0"/>
              </a:rPr>
              <a:t>visible_arc_angles</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fcn_geometry_findVisibleArcsFromPoints</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centers,radii,points,fig_num</a:t>
            </a:r>
            <a:r>
              <a:rPr lang="en-US" sz="10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C9786C79-8C2F-42AA-A0F6-3E9925853E65}"/>
              </a:ext>
            </a:extLst>
          </p:cNvPr>
          <p:cNvPicPr>
            <a:picLocks noChangeAspect="1"/>
          </p:cNvPicPr>
          <p:nvPr/>
        </p:nvPicPr>
        <p:blipFill>
          <a:blip r:embed="rId2"/>
          <a:stretch>
            <a:fillRect/>
          </a:stretch>
        </p:blipFill>
        <p:spPr>
          <a:xfrm>
            <a:off x="6526091" y="1969463"/>
            <a:ext cx="5334000" cy="4000500"/>
          </a:xfrm>
          <a:prstGeom prst="rect">
            <a:avLst/>
          </a:prstGeom>
        </p:spPr>
      </p:pic>
    </p:spTree>
    <p:extLst>
      <p:ext uri="{BB962C8B-B14F-4D97-AF65-F5344CB8AC3E}">
        <p14:creationId xmlns:p14="http://schemas.microsoft.com/office/powerpoint/2010/main" val="28208275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AFAD0-AD91-4CAB-ABE2-E33C609AAAB7}"/>
              </a:ext>
            </a:extLst>
          </p:cNvPr>
          <p:cNvSpPr>
            <a:spLocks noGrp="1"/>
          </p:cNvSpPr>
          <p:nvPr>
            <p:ph type="title"/>
          </p:nvPr>
        </p:nvSpPr>
        <p:spPr/>
        <p:txBody>
          <a:bodyPr/>
          <a:lstStyle/>
          <a:p>
            <a:r>
              <a:rPr lang="en-US" dirty="0"/>
              <a:t>If a point is inside the circle, </a:t>
            </a:r>
            <a:r>
              <a:rPr lang="en-US" dirty="0" err="1"/>
              <a:t>NaN</a:t>
            </a:r>
            <a:r>
              <a:rPr lang="en-US" dirty="0"/>
              <a:t> is returned</a:t>
            </a:r>
          </a:p>
        </p:txBody>
      </p:sp>
      <p:pic>
        <p:nvPicPr>
          <p:cNvPr id="4" name="Picture 3">
            <a:extLst>
              <a:ext uri="{FF2B5EF4-FFF2-40B4-BE49-F238E27FC236}">
                <a16:creationId xmlns:a16="http://schemas.microsoft.com/office/drawing/2014/main" id="{F3950355-29E1-4C5F-862F-0AE467C285AD}"/>
              </a:ext>
            </a:extLst>
          </p:cNvPr>
          <p:cNvPicPr>
            <a:picLocks noChangeAspect="1"/>
          </p:cNvPicPr>
          <p:nvPr/>
        </p:nvPicPr>
        <p:blipFill>
          <a:blip r:embed="rId2"/>
          <a:stretch>
            <a:fillRect/>
          </a:stretch>
        </p:blipFill>
        <p:spPr>
          <a:xfrm>
            <a:off x="6096000" y="2140927"/>
            <a:ext cx="5334000" cy="4000500"/>
          </a:xfrm>
          <a:prstGeom prst="rect">
            <a:avLst/>
          </a:prstGeom>
        </p:spPr>
      </p:pic>
      <p:sp>
        <p:nvSpPr>
          <p:cNvPr id="5" name="Rectangle 4">
            <a:extLst>
              <a:ext uri="{FF2B5EF4-FFF2-40B4-BE49-F238E27FC236}">
                <a16:creationId xmlns:a16="http://schemas.microsoft.com/office/drawing/2014/main" id="{2D4436C4-81CC-4328-989A-25C61FBF9C30}"/>
              </a:ext>
            </a:extLst>
          </p:cNvPr>
          <p:cNvSpPr/>
          <p:nvPr/>
        </p:nvSpPr>
        <p:spPr>
          <a:xfrm>
            <a:off x="128953" y="2474534"/>
            <a:ext cx="6096000" cy="1169551"/>
          </a:xfrm>
          <a:prstGeom prst="rect">
            <a:avLst/>
          </a:prstGeom>
          <a:solidFill>
            <a:schemeClr val="accent4">
              <a:lumMod val="20000"/>
              <a:lumOff val="80000"/>
            </a:schemeClr>
          </a:solidFill>
        </p:spPr>
        <p:txBody>
          <a:bodyPr>
            <a:spAutoFit/>
          </a:bodyPr>
          <a:lstStyle/>
          <a:p>
            <a:r>
              <a:rPr lang="en-US" sz="1000" dirty="0">
                <a:solidFill>
                  <a:srgbClr val="028009"/>
                </a:solidFill>
                <a:latin typeface="Courier New" panose="02070309020205020404" pitchFamily="49" charset="0"/>
              </a:rPr>
              <a:t>%% ADVANCED example that has one point too close to the center</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3;</a:t>
            </a:r>
          </a:p>
          <a:p>
            <a:r>
              <a:rPr lang="en-US" sz="1000" dirty="0">
                <a:solidFill>
                  <a:srgbClr val="000000"/>
                </a:solidFill>
                <a:latin typeface="Courier New" panose="02070309020205020404" pitchFamily="49" charset="0"/>
              </a:rPr>
              <a:t>centers = [0 0; 1 4];</a:t>
            </a:r>
          </a:p>
          <a:p>
            <a:r>
              <a:rPr lang="en-US" sz="1000" dirty="0">
                <a:solidFill>
                  <a:srgbClr val="000000"/>
                </a:solidFill>
                <a:latin typeface="Courier New" panose="02070309020205020404" pitchFamily="49" charset="0"/>
              </a:rPr>
              <a:t>radii = [1; 1];</a:t>
            </a:r>
          </a:p>
          <a:p>
            <a:r>
              <a:rPr lang="fr-FR" sz="1000" dirty="0">
                <a:solidFill>
                  <a:srgbClr val="000000"/>
                </a:solidFill>
                <a:latin typeface="Courier New" panose="02070309020205020404" pitchFamily="49" charset="0"/>
              </a:rPr>
              <a:t>points = [0.5 0.5; 3 4];</a:t>
            </a:r>
          </a:p>
          <a:p>
            <a:r>
              <a:rPr lang="en-US" sz="1000" dirty="0" err="1">
                <a:solidFill>
                  <a:srgbClr val="000000"/>
                </a:solidFill>
                <a:latin typeface="Courier New" panose="02070309020205020404" pitchFamily="49" charset="0"/>
              </a:rPr>
              <a:t>visible_arc_angles</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fcn_geometry_findVisibleArcsFromPoints</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centers,radii,points,fig_num</a:t>
            </a:r>
            <a:r>
              <a:rPr lang="en-US" sz="1000" dirty="0">
                <a:solidFill>
                  <a:srgbClr val="000000"/>
                </a:solidFill>
                <a:latin typeface="Courier New" panose="02070309020205020404" pitchFamily="49" charset="0"/>
              </a:rPr>
              <a:t>);</a:t>
            </a:r>
          </a:p>
        </p:txBody>
      </p:sp>
    </p:spTree>
    <p:extLst>
      <p:ext uri="{BB962C8B-B14F-4D97-AF65-F5344CB8AC3E}">
        <p14:creationId xmlns:p14="http://schemas.microsoft.com/office/powerpoint/2010/main" val="16499562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8D262-7DD2-47DB-A80D-050CB7221AE5}"/>
              </a:ext>
            </a:extLst>
          </p:cNvPr>
          <p:cNvSpPr>
            <a:spLocks noGrp="1"/>
          </p:cNvSpPr>
          <p:nvPr>
            <p:ph type="title"/>
          </p:nvPr>
        </p:nvSpPr>
        <p:spPr/>
        <p:txBody>
          <a:bodyPr>
            <a:normAutofit fontScale="90000"/>
          </a:bodyPr>
          <a:lstStyle/>
          <a:p>
            <a:r>
              <a:rPr lang="en-US" dirty="0"/>
              <a:t>If a query point is in the middle of the circle, this results in division by zero and gives an error</a:t>
            </a:r>
          </a:p>
        </p:txBody>
      </p:sp>
      <p:sp>
        <p:nvSpPr>
          <p:cNvPr id="4" name="Rectangle 3">
            <a:extLst>
              <a:ext uri="{FF2B5EF4-FFF2-40B4-BE49-F238E27FC236}">
                <a16:creationId xmlns:a16="http://schemas.microsoft.com/office/drawing/2014/main" id="{377DF795-4B90-44E3-B775-4BF069A7AB09}"/>
              </a:ext>
            </a:extLst>
          </p:cNvPr>
          <p:cNvSpPr/>
          <p:nvPr/>
        </p:nvSpPr>
        <p:spPr>
          <a:xfrm>
            <a:off x="128953" y="2474534"/>
            <a:ext cx="6096000" cy="1169551"/>
          </a:xfrm>
          <a:prstGeom prst="rect">
            <a:avLst/>
          </a:prstGeom>
          <a:solidFill>
            <a:schemeClr val="accent4">
              <a:lumMod val="20000"/>
              <a:lumOff val="80000"/>
            </a:schemeClr>
          </a:solidFill>
        </p:spPr>
        <p:txBody>
          <a:bodyPr>
            <a:spAutoFit/>
          </a:bodyPr>
          <a:lstStyle/>
          <a:p>
            <a:r>
              <a:rPr lang="en-US" sz="1000" dirty="0">
                <a:solidFill>
                  <a:srgbClr val="028009"/>
                </a:solidFill>
                <a:latin typeface="Courier New" panose="02070309020205020404" pitchFamily="49" charset="0"/>
              </a:rPr>
              <a:t> %% ADVANCED example that has one point on the center</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2;</a:t>
            </a:r>
          </a:p>
          <a:p>
            <a:r>
              <a:rPr lang="en-US" sz="1000" dirty="0">
                <a:solidFill>
                  <a:srgbClr val="000000"/>
                </a:solidFill>
                <a:latin typeface="Courier New" panose="02070309020205020404" pitchFamily="49" charset="0"/>
              </a:rPr>
              <a:t>    centers = [0 0; 1 4];</a:t>
            </a:r>
          </a:p>
          <a:p>
            <a:r>
              <a:rPr lang="en-US" sz="1000" dirty="0">
                <a:solidFill>
                  <a:srgbClr val="000000"/>
                </a:solidFill>
                <a:latin typeface="Courier New" panose="02070309020205020404" pitchFamily="49" charset="0"/>
              </a:rPr>
              <a:t>    radii = [1; 1];</a:t>
            </a:r>
          </a:p>
          <a:p>
            <a:r>
              <a:rPr lang="fr-FR" sz="1000" dirty="0">
                <a:solidFill>
                  <a:srgbClr val="000000"/>
                </a:solidFill>
                <a:latin typeface="Courier New" panose="02070309020205020404" pitchFamily="49" charset="0"/>
              </a:rPr>
              <a:t>    points = [1 1; 1 4];</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visible_arc_angles</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fcn_geometry_findVisibleArcsFromPoints</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centers,radii,points,fig_num</a:t>
            </a:r>
            <a:r>
              <a:rPr lang="en-US" sz="1000" dirty="0">
                <a:solidFill>
                  <a:srgbClr val="000000"/>
                </a:solidFill>
                <a:latin typeface="Courier New" panose="02070309020205020404" pitchFamily="49" charset="0"/>
              </a:rPr>
              <a:t>);</a:t>
            </a:r>
          </a:p>
        </p:txBody>
      </p:sp>
      <p:sp>
        <p:nvSpPr>
          <p:cNvPr id="5" name="TextBox 4">
            <a:extLst>
              <a:ext uri="{FF2B5EF4-FFF2-40B4-BE49-F238E27FC236}">
                <a16:creationId xmlns:a16="http://schemas.microsoft.com/office/drawing/2014/main" id="{7B302CF2-A393-42F4-B3BF-54B9C53CF545}"/>
              </a:ext>
            </a:extLst>
          </p:cNvPr>
          <p:cNvSpPr txBox="1"/>
          <p:nvPr/>
        </p:nvSpPr>
        <p:spPr>
          <a:xfrm>
            <a:off x="3248025" y="4581525"/>
            <a:ext cx="8660704" cy="1477328"/>
          </a:xfrm>
          <a:prstGeom prst="rect">
            <a:avLst/>
          </a:prstGeom>
          <a:solidFill>
            <a:schemeClr val="bg1">
              <a:lumMod val="85000"/>
            </a:schemeClr>
          </a:solidFill>
        </p:spPr>
        <p:txBody>
          <a:bodyPr wrap="none" rtlCol="0">
            <a:spAutoFit/>
          </a:bodyPr>
          <a:lstStyle/>
          <a:p>
            <a:r>
              <a:rPr lang="en-US" dirty="0">
                <a:solidFill>
                  <a:srgbClr val="FF0000"/>
                </a:solidFill>
              </a:rPr>
              <a:t>Error using </a:t>
            </a:r>
            <a:r>
              <a:rPr lang="en-US" dirty="0" err="1">
                <a:solidFill>
                  <a:srgbClr val="FF0000"/>
                </a:solidFill>
              </a:rPr>
              <a:t>fcn_geometry_findVisibleArcsFromPoints</a:t>
            </a:r>
            <a:r>
              <a:rPr lang="en-US" dirty="0">
                <a:solidFill>
                  <a:srgbClr val="FF0000"/>
                </a:solidFill>
              </a:rPr>
              <a:t> (line 102)</a:t>
            </a:r>
          </a:p>
          <a:p>
            <a:r>
              <a:rPr lang="en-US" dirty="0">
                <a:solidFill>
                  <a:srgbClr val="FF0000"/>
                </a:solidFill>
              </a:rPr>
              <a:t>The query point to calculate a tangent to a circle cannot lie at the center of the same circle</a:t>
            </a:r>
          </a:p>
          <a:p>
            <a:endParaRPr lang="en-US" dirty="0">
              <a:solidFill>
                <a:srgbClr val="FF0000"/>
              </a:solidFill>
            </a:endParaRPr>
          </a:p>
          <a:p>
            <a:r>
              <a:rPr lang="en-US" dirty="0">
                <a:solidFill>
                  <a:srgbClr val="FF0000"/>
                </a:solidFill>
              </a:rPr>
              <a:t>Error in </a:t>
            </a:r>
            <a:r>
              <a:rPr lang="en-US" dirty="0" err="1">
                <a:solidFill>
                  <a:srgbClr val="FF0000"/>
                </a:solidFill>
              </a:rPr>
              <a:t>script_test_fcn_geometry_findVisibleArcsFromPoints</a:t>
            </a:r>
            <a:r>
              <a:rPr lang="en-US" dirty="0">
                <a:solidFill>
                  <a:srgbClr val="FF0000"/>
                </a:solidFill>
              </a:rPr>
              <a:t> (line 90)</a:t>
            </a:r>
          </a:p>
          <a:p>
            <a:r>
              <a:rPr lang="en-US" dirty="0">
                <a:solidFill>
                  <a:srgbClr val="FF0000"/>
                </a:solidFill>
              </a:rPr>
              <a:t>    </a:t>
            </a:r>
            <a:r>
              <a:rPr lang="en-US" dirty="0" err="1">
                <a:solidFill>
                  <a:srgbClr val="FF0000"/>
                </a:solidFill>
              </a:rPr>
              <a:t>visible_arc_angles</a:t>
            </a:r>
            <a:r>
              <a:rPr lang="en-US" dirty="0">
                <a:solidFill>
                  <a:srgbClr val="FF0000"/>
                </a:solidFill>
              </a:rPr>
              <a:t> = </a:t>
            </a:r>
            <a:r>
              <a:rPr lang="en-US" dirty="0" err="1">
                <a:solidFill>
                  <a:srgbClr val="FF0000"/>
                </a:solidFill>
              </a:rPr>
              <a:t>fcn_geometry_findVisibleArcsFromPoints</a:t>
            </a:r>
            <a:r>
              <a:rPr lang="en-US" dirty="0">
                <a:solidFill>
                  <a:srgbClr val="FF0000"/>
                </a:solidFill>
              </a:rPr>
              <a:t>(...</a:t>
            </a:r>
          </a:p>
        </p:txBody>
      </p:sp>
    </p:spTree>
    <p:extLst>
      <p:ext uri="{BB962C8B-B14F-4D97-AF65-F5344CB8AC3E}">
        <p14:creationId xmlns:p14="http://schemas.microsoft.com/office/powerpoint/2010/main" val="2061592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AD87D-37B8-45F8-92CA-0123E2BB4992}"/>
              </a:ext>
            </a:extLst>
          </p:cNvPr>
          <p:cNvSpPr>
            <a:spLocks noGrp="1"/>
          </p:cNvSpPr>
          <p:nvPr>
            <p:ph type="title"/>
          </p:nvPr>
        </p:nvSpPr>
        <p:spPr/>
        <p:txBody>
          <a:bodyPr/>
          <a:lstStyle/>
          <a:p>
            <a:r>
              <a:rPr lang="en-US" dirty="0"/>
              <a:t>The tangent point or points functions are also used in the calculation of tangents to circles</a:t>
            </a:r>
          </a:p>
        </p:txBody>
      </p:sp>
      <p:sp>
        <p:nvSpPr>
          <p:cNvPr id="3" name="Content Placeholder 2">
            <a:extLst>
              <a:ext uri="{FF2B5EF4-FFF2-40B4-BE49-F238E27FC236}">
                <a16:creationId xmlns:a16="http://schemas.microsoft.com/office/drawing/2014/main" id="{9AD04334-D8B6-4CED-8F88-C6AC510B475A}"/>
              </a:ext>
            </a:extLst>
          </p:cNvPr>
          <p:cNvSpPr>
            <a:spLocks noGrp="1"/>
          </p:cNvSpPr>
          <p:nvPr>
            <p:ph idx="1"/>
          </p:nvPr>
        </p:nvSpPr>
        <p:spPr>
          <a:xfrm>
            <a:off x="838200" y="1825625"/>
            <a:ext cx="5086349" cy="4351338"/>
          </a:xfrm>
        </p:spPr>
        <p:txBody>
          <a:bodyPr>
            <a:normAutofit/>
          </a:bodyPr>
          <a:lstStyle/>
          <a:p>
            <a:pPr marL="0" indent="0">
              <a:buNone/>
            </a:pPr>
            <a:r>
              <a:rPr lang="en-US" sz="1600" dirty="0" err="1">
                <a:solidFill>
                  <a:srgbClr val="028009"/>
                </a:solidFill>
                <a:latin typeface="Courier New" panose="02070309020205020404" pitchFamily="49" charset="0"/>
              </a:rPr>
              <a:t>fcn_geometry_findTangentPointTwoCircles</a:t>
            </a:r>
            <a:r>
              <a:rPr lang="en-US" sz="1600" dirty="0">
                <a:solidFill>
                  <a:srgbClr val="028009"/>
                </a:solidFill>
                <a:latin typeface="Courier New" panose="02070309020205020404" pitchFamily="49" charset="0"/>
              </a:rPr>
              <a:t> </a:t>
            </a:r>
            <a:r>
              <a:rPr lang="en-US" sz="1600" dirty="0">
                <a:latin typeface="Courier New" panose="02070309020205020404" pitchFamily="49" charset="0"/>
              </a:rPr>
              <a:t>– calculates only the tangent points that meet the cross-product criteria. This one is more efficient and should be used if possible.</a:t>
            </a:r>
          </a:p>
          <a:p>
            <a:pPr marL="0" indent="0">
              <a:buNone/>
            </a:pPr>
            <a:endParaRPr lang="en-US" sz="1600" dirty="0">
              <a:solidFill>
                <a:srgbClr val="028009"/>
              </a:solidFill>
              <a:latin typeface="Courier New" panose="02070309020205020404" pitchFamily="49" charset="0"/>
            </a:endParaRPr>
          </a:p>
          <a:p>
            <a:pPr marL="0" indent="0">
              <a:buNone/>
            </a:pPr>
            <a:r>
              <a:rPr lang="en-US" sz="1600" dirty="0" err="1">
                <a:solidFill>
                  <a:srgbClr val="028009"/>
                </a:solidFill>
                <a:latin typeface="Courier New" panose="02070309020205020404" pitchFamily="49" charset="0"/>
              </a:rPr>
              <a:t>fcn_geometry_findTangentPoint</a:t>
            </a:r>
            <a:r>
              <a:rPr lang="en-US" sz="1600" dirty="0" err="1">
                <a:solidFill>
                  <a:srgbClr val="FF0000"/>
                </a:solidFill>
                <a:latin typeface="Courier New" panose="02070309020205020404" pitchFamily="49" charset="0"/>
              </a:rPr>
              <a:t>s</a:t>
            </a:r>
            <a:r>
              <a:rPr lang="en-US" sz="1600" dirty="0" err="1">
                <a:solidFill>
                  <a:srgbClr val="028009"/>
                </a:solidFill>
                <a:latin typeface="Courier New" panose="02070309020205020404" pitchFamily="49" charset="0"/>
              </a:rPr>
              <a:t>TwoCircles</a:t>
            </a:r>
            <a:r>
              <a:rPr lang="en-US" sz="1600" dirty="0">
                <a:solidFill>
                  <a:srgbClr val="028009"/>
                </a:solidFill>
                <a:latin typeface="Courier New" panose="02070309020205020404" pitchFamily="49" charset="0"/>
              </a:rPr>
              <a:t> </a:t>
            </a:r>
            <a:r>
              <a:rPr lang="en-US" sz="1600" dirty="0">
                <a:latin typeface="Courier New" panose="02070309020205020404" pitchFamily="49" charset="0"/>
              </a:rPr>
              <a:t>– calculates all the tangent points but allows options to force inner or outer tangents, as well as voting points, to produce results similar to the above. Voting does not always work, so cross product specification (via other function) is preferred.</a:t>
            </a:r>
          </a:p>
          <a:p>
            <a:pPr marL="0" indent="0">
              <a:buNone/>
            </a:pPr>
            <a:endParaRPr lang="en-US" sz="1600" dirty="0">
              <a:solidFill>
                <a:srgbClr val="028009"/>
              </a:solidFill>
              <a:latin typeface="Courier New" panose="02070309020205020404" pitchFamily="49" charset="0"/>
            </a:endParaRPr>
          </a:p>
          <a:p>
            <a:pPr marL="0" indent="0">
              <a:buNone/>
            </a:pPr>
            <a:endParaRPr lang="en-US" sz="1600" dirty="0"/>
          </a:p>
        </p:txBody>
      </p:sp>
      <p:pic>
        <p:nvPicPr>
          <p:cNvPr id="5" name="Picture 4">
            <a:extLst>
              <a:ext uri="{FF2B5EF4-FFF2-40B4-BE49-F238E27FC236}">
                <a16:creationId xmlns:a16="http://schemas.microsoft.com/office/drawing/2014/main" id="{A4925E72-B0B0-4C45-B4D3-BDC08430A730}"/>
              </a:ext>
            </a:extLst>
          </p:cNvPr>
          <p:cNvPicPr>
            <a:picLocks noChangeAspect="1"/>
          </p:cNvPicPr>
          <p:nvPr/>
        </p:nvPicPr>
        <p:blipFill>
          <a:blip r:embed="rId2"/>
          <a:stretch>
            <a:fillRect/>
          </a:stretch>
        </p:blipFill>
        <p:spPr>
          <a:xfrm>
            <a:off x="6430108" y="1690688"/>
            <a:ext cx="5334000" cy="4000500"/>
          </a:xfrm>
          <a:prstGeom prst="rect">
            <a:avLst/>
          </a:prstGeom>
        </p:spPr>
      </p:pic>
    </p:spTree>
    <p:extLst>
      <p:ext uri="{BB962C8B-B14F-4D97-AF65-F5344CB8AC3E}">
        <p14:creationId xmlns:p14="http://schemas.microsoft.com/office/powerpoint/2010/main" val="38855848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2DCAA-59E7-4932-8F24-070255C8658E}"/>
              </a:ext>
            </a:extLst>
          </p:cNvPr>
          <p:cNvSpPr>
            <a:spLocks noGrp="1"/>
          </p:cNvSpPr>
          <p:nvPr>
            <p:ph type="title"/>
          </p:nvPr>
        </p:nvSpPr>
        <p:spPr/>
        <p:txBody>
          <a:bodyPr/>
          <a:lstStyle/>
          <a:p>
            <a:r>
              <a:rPr lang="en-US" dirty="0"/>
              <a:t>The cross-product inputs are used to define which tangent to use</a:t>
            </a:r>
          </a:p>
        </p:txBody>
      </p:sp>
      <p:sp>
        <p:nvSpPr>
          <p:cNvPr id="3" name="Content Placeholder 2">
            <a:extLst>
              <a:ext uri="{FF2B5EF4-FFF2-40B4-BE49-F238E27FC236}">
                <a16:creationId xmlns:a16="http://schemas.microsoft.com/office/drawing/2014/main" id="{7D4859FA-3870-4A95-99C1-F59BD6FC69C4}"/>
              </a:ext>
            </a:extLst>
          </p:cNvPr>
          <p:cNvSpPr>
            <a:spLocks noGrp="1"/>
          </p:cNvSpPr>
          <p:nvPr>
            <p:ph idx="1"/>
          </p:nvPr>
        </p:nvSpPr>
        <p:spPr>
          <a:xfrm>
            <a:off x="422032" y="1825625"/>
            <a:ext cx="10931768" cy="4351338"/>
          </a:xfrm>
        </p:spPr>
        <p:txBody>
          <a:bodyPr>
            <a:normAutofit/>
          </a:bodyPr>
          <a:lstStyle/>
          <a:p>
            <a:pPr marL="0" indent="0">
              <a:buNone/>
            </a:pPr>
            <a:r>
              <a:rPr lang="en-US" sz="1600" dirty="0"/>
              <a:t>Positive-to-negative cross product from start-to-end		Negative-to-positive cross-product</a:t>
            </a:r>
          </a:p>
        </p:txBody>
      </p:sp>
      <p:sp>
        <p:nvSpPr>
          <p:cNvPr id="5" name="Rectangle 4">
            <a:extLst>
              <a:ext uri="{FF2B5EF4-FFF2-40B4-BE49-F238E27FC236}">
                <a16:creationId xmlns:a16="http://schemas.microsoft.com/office/drawing/2014/main" id="{2C7A6754-86F6-46DF-BB7F-D9D42094DC24}"/>
              </a:ext>
            </a:extLst>
          </p:cNvPr>
          <p:cNvSpPr/>
          <p:nvPr/>
        </p:nvSpPr>
        <p:spPr>
          <a:xfrm>
            <a:off x="422032" y="2199624"/>
            <a:ext cx="3118338" cy="2800767"/>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BASIC example - find the points for two circle, all inner</a:t>
            </a:r>
          </a:p>
          <a:p>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1;</a:t>
            </a:r>
          </a:p>
          <a:p>
            <a:r>
              <a:rPr lang="en-US" sz="800" dirty="0" err="1">
                <a:solidFill>
                  <a:srgbClr val="000000"/>
                </a:solidFill>
                <a:latin typeface="Courier New" panose="02070309020205020404" pitchFamily="49" charset="0"/>
              </a:rPr>
              <a:t>centers_start</a:t>
            </a:r>
            <a:r>
              <a:rPr lang="en-US" sz="800" dirty="0">
                <a:solidFill>
                  <a:srgbClr val="000000"/>
                </a:solidFill>
                <a:latin typeface="Courier New" panose="02070309020205020404" pitchFamily="49" charset="0"/>
              </a:rPr>
              <a:t> = [1 1];</a:t>
            </a:r>
          </a:p>
          <a:p>
            <a:r>
              <a:rPr lang="en-US" sz="800" dirty="0" err="1">
                <a:solidFill>
                  <a:srgbClr val="000000"/>
                </a:solidFill>
                <a:latin typeface="Courier New" panose="02070309020205020404" pitchFamily="49" charset="0"/>
              </a:rPr>
              <a:t>centers_end</a:t>
            </a:r>
            <a:r>
              <a:rPr lang="en-US" sz="800" dirty="0">
                <a:solidFill>
                  <a:srgbClr val="000000"/>
                </a:solidFill>
                <a:latin typeface="Courier New" panose="02070309020205020404" pitchFamily="49" charset="0"/>
              </a:rPr>
              <a:t>   = [3 1];</a:t>
            </a:r>
          </a:p>
          <a:p>
            <a:r>
              <a:rPr lang="en-US" sz="800" dirty="0" err="1">
                <a:solidFill>
                  <a:srgbClr val="000000"/>
                </a:solidFill>
                <a:latin typeface="Courier New" panose="02070309020205020404" pitchFamily="49" charset="0"/>
              </a:rPr>
              <a:t>radii_start</a:t>
            </a:r>
            <a:r>
              <a:rPr lang="en-US" sz="800" dirty="0">
                <a:solidFill>
                  <a:srgbClr val="000000"/>
                </a:solidFill>
                <a:latin typeface="Courier New" panose="02070309020205020404" pitchFamily="49" charset="0"/>
              </a:rPr>
              <a:t>   = [0.5];</a:t>
            </a:r>
          </a:p>
          <a:p>
            <a:r>
              <a:rPr lang="en-US" sz="800" dirty="0" err="1">
                <a:solidFill>
                  <a:srgbClr val="000000"/>
                </a:solidFill>
                <a:latin typeface="Courier New" panose="02070309020205020404" pitchFamily="49" charset="0"/>
              </a:rPr>
              <a:t>radii_end</a:t>
            </a:r>
            <a:r>
              <a:rPr lang="en-US" sz="800" dirty="0">
                <a:solidFill>
                  <a:srgbClr val="000000"/>
                </a:solidFill>
                <a:latin typeface="Courier New" panose="02070309020205020404" pitchFamily="49" charset="0"/>
              </a:rPr>
              <a:t>   = [0.3];</a:t>
            </a:r>
          </a:p>
          <a:p>
            <a:r>
              <a:rPr lang="en-US" sz="800" dirty="0" err="1">
                <a:solidFill>
                  <a:srgbClr val="000000"/>
                </a:solidFill>
                <a:latin typeface="Courier New" panose="02070309020205020404" pitchFamily="49" charset="0"/>
              </a:rPr>
              <a:t>cross_products_start</a:t>
            </a:r>
            <a:r>
              <a:rPr lang="en-US" sz="800" dirty="0">
                <a:solidFill>
                  <a:srgbClr val="000000"/>
                </a:solidFill>
                <a:latin typeface="Courier New" panose="02070309020205020404" pitchFamily="49" charset="0"/>
              </a:rPr>
              <a:t> = [1];</a:t>
            </a:r>
          </a:p>
          <a:p>
            <a:r>
              <a:rPr lang="en-US" sz="800" dirty="0" err="1">
                <a:solidFill>
                  <a:srgbClr val="000000"/>
                </a:solidFill>
                <a:latin typeface="Courier New" panose="02070309020205020404" pitchFamily="49" charset="0"/>
              </a:rPr>
              <a:t>cross_products_end</a:t>
            </a:r>
            <a:r>
              <a:rPr lang="en-US" sz="800" dirty="0">
                <a:solidFill>
                  <a:srgbClr val="000000"/>
                </a:solidFill>
                <a:latin typeface="Courier New" panose="02070309020205020404" pitchFamily="49" charset="0"/>
              </a:rPr>
              <a:t> = [-1];</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points_tangent_start</a:t>
            </a:r>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points_tangent_end</a:t>
            </a:r>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fcn_geometry_findTangentPointTwoCircles</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centers_start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centers_end</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radii_start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radii_end</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cross_products_start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cross_products_end</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a:t>
            </a:r>
          </a:p>
        </p:txBody>
      </p:sp>
      <p:sp>
        <p:nvSpPr>
          <p:cNvPr id="7" name="Rectangle 6">
            <a:extLst>
              <a:ext uri="{FF2B5EF4-FFF2-40B4-BE49-F238E27FC236}">
                <a16:creationId xmlns:a16="http://schemas.microsoft.com/office/drawing/2014/main" id="{0D6F8DD4-D9CE-4818-8539-20FA3ED68389}"/>
              </a:ext>
            </a:extLst>
          </p:cNvPr>
          <p:cNvSpPr/>
          <p:nvPr/>
        </p:nvSpPr>
        <p:spPr>
          <a:xfrm>
            <a:off x="5887916" y="2199625"/>
            <a:ext cx="3212123" cy="2800767"/>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BASIC example - find </a:t>
            </a:r>
            <a:r>
              <a:rPr lang="en-US" sz="800" dirty="0">
                <a:solidFill>
                  <a:srgbClr val="000000"/>
                </a:solidFill>
                <a:latin typeface="Courier New" panose="02070309020205020404" pitchFamily="49" charset="0"/>
              </a:rPr>
              <a:t>the</a:t>
            </a:r>
            <a:r>
              <a:rPr lang="en-US" sz="800" dirty="0">
                <a:solidFill>
                  <a:srgbClr val="028009"/>
                </a:solidFill>
                <a:latin typeface="Courier New" panose="02070309020205020404" pitchFamily="49" charset="0"/>
              </a:rPr>
              <a:t> points for two circle, all inner, opposite cross</a:t>
            </a:r>
          </a:p>
          <a:p>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2;</a:t>
            </a:r>
          </a:p>
          <a:p>
            <a:r>
              <a:rPr lang="en-US" sz="800" dirty="0" err="1">
                <a:solidFill>
                  <a:srgbClr val="000000"/>
                </a:solidFill>
                <a:latin typeface="Courier New" panose="02070309020205020404" pitchFamily="49" charset="0"/>
              </a:rPr>
              <a:t>centers_start</a:t>
            </a:r>
            <a:r>
              <a:rPr lang="en-US" sz="800" dirty="0">
                <a:solidFill>
                  <a:srgbClr val="000000"/>
                </a:solidFill>
                <a:latin typeface="Courier New" panose="02070309020205020404" pitchFamily="49" charset="0"/>
              </a:rPr>
              <a:t> = [1 1];</a:t>
            </a:r>
          </a:p>
          <a:p>
            <a:r>
              <a:rPr lang="en-US" sz="800" dirty="0" err="1">
                <a:solidFill>
                  <a:srgbClr val="000000"/>
                </a:solidFill>
                <a:latin typeface="Courier New" panose="02070309020205020404" pitchFamily="49" charset="0"/>
              </a:rPr>
              <a:t>centers_end</a:t>
            </a:r>
            <a:r>
              <a:rPr lang="en-US" sz="800" dirty="0">
                <a:solidFill>
                  <a:srgbClr val="000000"/>
                </a:solidFill>
                <a:latin typeface="Courier New" panose="02070309020205020404" pitchFamily="49" charset="0"/>
              </a:rPr>
              <a:t>   = [3 1];</a:t>
            </a:r>
          </a:p>
          <a:p>
            <a:r>
              <a:rPr lang="en-US" sz="800" dirty="0" err="1">
                <a:solidFill>
                  <a:srgbClr val="000000"/>
                </a:solidFill>
                <a:latin typeface="Courier New" panose="02070309020205020404" pitchFamily="49" charset="0"/>
              </a:rPr>
              <a:t>radii_start</a:t>
            </a:r>
            <a:r>
              <a:rPr lang="en-US" sz="800" dirty="0">
                <a:solidFill>
                  <a:srgbClr val="000000"/>
                </a:solidFill>
                <a:latin typeface="Courier New" panose="02070309020205020404" pitchFamily="49" charset="0"/>
              </a:rPr>
              <a:t>   = [0.5];</a:t>
            </a:r>
          </a:p>
          <a:p>
            <a:r>
              <a:rPr lang="en-US" sz="800" dirty="0" err="1">
                <a:solidFill>
                  <a:srgbClr val="000000"/>
                </a:solidFill>
                <a:latin typeface="Courier New" panose="02070309020205020404" pitchFamily="49" charset="0"/>
              </a:rPr>
              <a:t>radii_end</a:t>
            </a:r>
            <a:r>
              <a:rPr lang="en-US" sz="800" dirty="0">
                <a:solidFill>
                  <a:srgbClr val="000000"/>
                </a:solidFill>
                <a:latin typeface="Courier New" panose="02070309020205020404" pitchFamily="49" charset="0"/>
              </a:rPr>
              <a:t>   = [0.3];</a:t>
            </a:r>
          </a:p>
          <a:p>
            <a:r>
              <a:rPr lang="en-US" sz="800" dirty="0" err="1">
                <a:solidFill>
                  <a:srgbClr val="000000"/>
                </a:solidFill>
                <a:latin typeface="Courier New" panose="02070309020205020404" pitchFamily="49" charset="0"/>
              </a:rPr>
              <a:t>cross_products_start</a:t>
            </a:r>
            <a:r>
              <a:rPr lang="en-US" sz="800" dirty="0">
                <a:solidFill>
                  <a:srgbClr val="000000"/>
                </a:solidFill>
                <a:latin typeface="Courier New" panose="02070309020205020404" pitchFamily="49" charset="0"/>
              </a:rPr>
              <a:t> = [-1];</a:t>
            </a:r>
          </a:p>
          <a:p>
            <a:r>
              <a:rPr lang="en-US" sz="800" dirty="0" err="1">
                <a:solidFill>
                  <a:srgbClr val="000000"/>
                </a:solidFill>
                <a:latin typeface="Courier New" panose="02070309020205020404" pitchFamily="49" charset="0"/>
              </a:rPr>
              <a:t>cross_products_end</a:t>
            </a:r>
            <a:r>
              <a:rPr lang="en-US" sz="800" dirty="0">
                <a:solidFill>
                  <a:srgbClr val="000000"/>
                </a:solidFill>
                <a:latin typeface="Courier New" panose="02070309020205020404" pitchFamily="49" charset="0"/>
              </a:rPr>
              <a:t> = [1];</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points_tangent_start</a:t>
            </a:r>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points_tangent_end</a:t>
            </a:r>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fcn_geometry_findTangentPointTwoCircles</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centers_start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centers_end</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radii_start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radii_end</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cross_products_start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cross_products_end</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a:t>
            </a:r>
          </a:p>
        </p:txBody>
      </p:sp>
      <p:pic>
        <p:nvPicPr>
          <p:cNvPr id="8" name="Picture 7">
            <a:extLst>
              <a:ext uri="{FF2B5EF4-FFF2-40B4-BE49-F238E27FC236}">
                <a16:creationId xmlns:a16="http://schemas.microsoft.com/office/drawing/2014/main" id="{0D24D5C6-B0DF-416C-8107-389434B0812A}"/>
              </a:ext>
            </a:extLst>
          </p:cNvPr>
          <p:cNvPicPr>
            <a:picLocks noChangeAspect="1"/>
          </p:cNvPicPr>
          <p:nvPr/>
        </p:nvPicPr>
        <p:blipFill>
          <a:blip r:embed="rId2"/>
          <a:stretch>
            <a:fillRect/>
          </a:stretch>
        </p:blipFill>
        <p:spPr>
          <a:xfrm>
            <a:off x="2479430" y="4381863"/>
            <a:ext cx="3221893" cy="2416420"/>
          </a:xfrm>
          <a:prstGeom prst="rect">
            <a:avLst/>
          </a:prstGeom>
        </p:spPr>
      </p:pic>
      <p:pic>
        <p:nvPicPr>
          <p:cNvPr id="9" name="Picture 8">
            <a:extLst>
              <a:ext uri="{FF2B5EF4-FFF2-40B4-BE49-F238E27FC236}">
                <a16:creationId xmlns:a16="http://schemas.microsoft.com/office/drawing/2014/main" id="{807474F6-1A33-4FE9-A6A6-46553D014BD6}"/>
              </a:ext>
            </a:extLst>
          </p:cNvPr>
          <p:cNvPicPr>
            <a:picLocks noChangeAspect="1"/>
          </p:cNvPicPr>
          <p:nvPr/>
        </p:nvPicPr>
        <p:blipFill>
          <a:blip r:embed="rId3"/>
          <a:stretch>
            <a:fillRect/>
          </a:stretch>
        </p:blipFill>
        <p:spPr>
          <a:xfrm>
            <a:off x="8350738" y="4339083"/>
            <a:ext cx="3118339" cy="2338754"/>
          </a:xfrm>
          <a:prstGeom prst="rect">
            <a:avLst/>
          </a:prstGeom>
        </p:spPr>
      </p:pic>
    </p:spTree>
    <p:extLst>
      <p:ext uri="{BB962C8B-B14F-4D97-AF65-F5344CB8AC3E}">
        <p14:creationId xmlns:p14="http://schemas.microsoft.com/office/powerpoint/2010/main" val="3259616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BB289-6F7D-4E26-9549-A418B0B98DBB}"/>
              </a:ext>
            </a:extLst>
          </p:cNvPr>
          <p:cNvSpPr>
            <a:spLocks noGrp="1"/>
          </p:cNvSpPr>
          <p:nvPr>
            <p:ph type="title"/>
          </p:nvPr>
        </p:nvSpPr>
        <p:spPr/>
        <p:txBody>
          <a:bodyPr>
            <a:normAutofit fontScale="90000"/>
          </a:bodyPr>
          <a:lstStyle/>
          <a:p>
            <a:r>
              <a:rPr lang="en-US" dirty="0"/>
              <a:t>For many examples below, MATLAB code will be given. It is usually highlighted as shown here: yellow for scripts, grey for console outputs.</a:t>
            </a:r>
          </a:p>
        </p:txBody>
      </p:sp>
      <p:sp>
        <p:nvSpPr>
          <p:cNvPr id="5" name="Rectangle 4">
            <a:extLst>
              <a:ext uri="{FF2B5EF4-FFF2-40B4-BE49-F238E27FC236}">
                <a16:creationId xmlns:a16="http://schemas.microsoft.com/office/drawing/2014/main" id="{F0CB9B29-E4C5-4A4F-9118-99BC76FA2AD9}"/>
              </a:ext>
            </a:extLst>
          </p:cNvPr>
          <p:cNvSpPr/>
          <p:nvPr/>
        </p:nvSpPr>
        <p:spPr>
          <a:xfrm>
            <a:off x="925417" y="2033855"/>
            <a:ext cx="5291769" cy="1323439"/>
          </a:xfrm>
          <a:prstGeom prst="rect">
            <a:avLst/>
          </a:prstGeom>
          <a:solidFill>
            <a:schemeClr val="accent4">
              <a:lumMod val="20000"/>
              <a:lumOff val="80000"/>
            </a:schemeClr>
          </a:solidFill>
        </p:spPr>
        <p:txBody>
          <a:bodyPr wrap="square">
            <a:spAutoFit/>
          </a:bodyPr>
          <a:lstStyle/>
          <a:p>
            <a:r>
              <a:rPr lang="en-US" sz="1000" dirty="0">
                <a:solidFill>
                  <a:srgbClr val="028009"/>
                </a:solidFill>
                <a:latin typeface="Courier New" panose="02070309020205020404" pitchFamily="49" charset="0"/>
              </a:rPr>
              <a:t>%% Example 1: simple three points</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1;</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x     = [-4;   -2;   1]; </a:t>
            </a:r>
          </a:p>
          <a:p>
            <a:r>
              <a:rPr lang="en-US" sz="1000" dirty="0">
                <a:solidFill>
                  <a:srgbClr val="000000"/>
                </a:solidFill>
                <a:latin typeface="Courier New" panose="02070309020205020404" pitchFamily="49" charset="0"/>
              </a:rPr>
              <a:t>y     = [0;     -4;  -1]; </a:t>
            </a:r>
          </a:p>
          <a:p>
            <a:r>
              <a:rPr lang="en-US" sz="1000" dirty="0" err="1">
                <a:solidFill>
                  <a:srgbClr val="000000"/>
                </a:solidFill>
                <a:latin typeface="Courier New" panose="02070309020205020404" pitchFamily="49" charset="0"/>
              </a:rPr>
              <a:t>apex_points</a:t>
            </a:r>
            <a:r>
              <a:rPr lang="en-US" sz="1000" dirty="0">
                <a:solidFill>
                  <a:srgbClr val="000000"/>
                </a:solidFill>
                <a:latin typeface="Courier New" panose="02070309020205020404" pitchFamily="49" charset="0"/>
              </a:rPr>
              <a:t> = [x y];</a:t>
            </a:r>
          </a:p>
          <a:p>
            <a:r>
              <a:rPr lang="en-US" sz="1000" dirty="0" err="1">
                <a:solidFill>
                  <a:srgbClr val="000000"/>
                </a:solidFill>
                <a:latin typeface="Courier New" panose="02070309020205020404" pitchFamily="49" charset="0"/>
              </a:rPr>
              <a:t>fcn_FastestTraversal_calculateObstacleDirectionAtApexPoints</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apex_points</a:t>
            </a:r>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a:t>
            </a:r>
          </a:p>
        </p:txBody>
      </p:sp>
      <p:sp>
        <p:nvSpPr>
          <p:cNvPr id="4" name="TextBox 3">
            <a:extLst>
              <a:ext uri="{FF2B5EF4-FFF2-40B4-BE49-F238E27FC236}">
                <a16:creationId xmlns:a16="http://schemas.microsoft.com/office/drawing/2014/main" id="{D7B38888-70E6-461D-A5D9-C2A59BB406B1}"/>
              </a:ext>
            </a:extLst>
          </p:cNvPr>
          <p:cNvSpPr txBox="1"/>
          <p:nvPr/>
        </p:nvSpPr>
        <p:spPr>
          <a:xfrm>
            <a:off x="6982997" y="4171950"/>
            <a:ext cx="3855720" cy="1015663"/>
          </a:xfrm>
          <a:prstGeom prst="rect">
            <a:avLst/>
          </a:prstGeom>
          <a:solidFill>
            <a:schemeClr val="bg1">
              <a:lumMod val="85000"/>
            </a:schemeClr>
          </a:solidFill>
        </p:spPr>
        <p:txBody>
          <a:bodyPr wrap="square" rtlCol="0">
            <a:spAutoFit/>
          </a:bodyPr>
          <a:lstStyle/>
          <a:p>
            <a:r>
              <a:rPr lang="en-US" sz="1200" dirty="0"/>
              <a:t>&gt;&gt; </a:t>
            </a:r>
            <a:r>
              <a:rPr lang="en-US" sz="1200" dirty="0" err="1"/>
              <a:t>script_test_fcn_geometry_selfCrossProduct</a:t>
            </a:r>
            <a:endParaRPr lang="en-US" sz="1200" dirty="0"/>
          </a:p>
          <a:p>
            <a:r>
              <a:rPr lang="en-US" sz="1200" dirty="0" err="1"/>
              <a:t>cross_products</a:t>
            </a:r>
            <a:r>
              <a:rPr lang="en-US" sz="1200" dirty="0"/>
              <a:t> =</a:t>
            </a:r>
          </a:p>
          <a:p>
            <a:r>
              <a:rPr lang="en-US" sz="1200" dirty="0"/>
              <a:t>     0</a:t>
            </a:r>
          </a:p>
          <a:p>
            <a:r>
              <a:rPr lang="en-US" sz="1200" dirty="0"/>
              <a:t>err =</a:t>
            </a:r>
          </a:p>
          <a:p>
            <a:r>
              <a:rPr lang="en-US" sz="1200" dirty="0"/>
              <a:t>     1</a:t>
            </a:r>
          </a:p>
        </p:txBody>
      </p:sp>
    </p:spTree>
    <p:extLst>
      <p:ext uri="{BB962C8B-B14F-4D97-AF65-F5344CB8AC3E}">
        <p14:creationId xmlns:p14="http://schemas.microsoft.com/office/powerpoint/2010/main" val="6265205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CAD2E-BE13-40EE-917B-29192704ED64}"/>
              </a:ext>
            </a:extLst>
          </p:cNvPr>
          <p:cNvSpPr>
            <a:spLocks noGrp="1"/>
          </p:cNvSpPr>
          <p:nvPr>
            <p:ph type="title"/>
          </p:nvPr>
        </p:nvSpPr>
        <p:spPr/>
        <p:txBody>
          <a:bodyPr>
            <a:normAutofit fontScale="90000"/>
          </a:bodyPr>
          <a:lstStyle/>
          <a:p>
            <a:r>
              <a:rPr lang="en-US" dirty="0"/>
              <a:t>The inner tangents are determined by finding the inner point where inner tangents cross, then using the tangent point operation thereafter.</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675F5EEA-F565-497F-AA9B-1FC52B64B56B}"/>
                  </a:ext>
                </a:extLst>
              </p:cNvPr>
              <p:cNvSpPr>
                <a:spLocks noGrp="1"/>
              </p:cNvSpPr>
              <p:nvPr>
                <p:ph idx="1"/>
              </p:nvPr>
            </p:nvSpPr>
            <p:spPr/>
            <p:txBody>
              <a:bodyPr>
                <a:normAutofit lnSpcReduction="10000"/>
              </a:bodyPr>
              <a:lstStyle/>
              <a:p>
                <a:pPr marL="0" indent="0">
                  <a:buNone/>
                </a:pPr>
                <a:r>
                  <a:rPr lang="en-US" dirty="0"/>
                  <a:t>Given the formulas for point P:</a:t>
                </a:r>
              </a:p>
              <a:p>
                <a:pPr marL="0" indent="0">
                  <a:buNone/>
                </a:pPr>
                <a:endParaRPr lang="en-US" dirty="0"/>
              </a:p>
              <a:p>
                <a:pPr marL="0" indent="0">
                  <a:buNone/>
                </a:pPr>
                <a:r>
                  <a:rPr lang="en-US" dirty="0"/>
                  <a:t>The inner tangent point P can be calculated via matrix math:</a:t>
                </a:r>
              </a:p>
              <a:p>
                <a:pPr marL="0" indent="0">
                  <a:buNone/>
                </a:pPr>
                <a:endParaRPr lang="en-US" dirty="0"/>
              </a:p>
              <a:p>
                <a:pPr marL="0" indent="0">
                  <a:buNone/>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𝑷</m:t>
                      </m:r>
                      <m:r>
                        <a:rPr lang="en-US" i="1">
                          <a:latin typeface="Cambria Math" panose="02040503050406030204" pitchFamily="18" charset="0"/>
                        </a:rPr>
                        <m:t>=</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1</m:t>
                              </m:r>
                            </m:sub>
                          </m:sSub>
                          <m:r>
                            <a:rPr lang="en-US"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𝑪</m:t>
                              </m:r>
                            </m:e>
                            <m:sub>
                              <m:r>
                                <a:rPr lang="en-US" b="1" i="1">
                                  <a:latin typeface="Cambria Math" panose="02040503050406030204" pitchFamily="18" charset="0"/>
                                </a:rPr>
                                <m:t>𝟎</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0</m:t>
                              </m:r>
                            </m:sub>
                          </m:sSub>
                          <m:r>
                            <a:rPr lang="en-US"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𝑪</m:t>
                              </m:r>
                            </m:e>
                            <m:sub>
                              <m:r>
                                <a:rPr lang="en-US" b="1" i="1" smtClean="0">
                                  <a:latin typeface="Cambria Math" panose="02040503050406030204" pitchFamily="18" charset="0"/>
                                </a:rPr>
                                <m:t>𝟏</m:t>
                              </m:r>
                            </m:sub>
                          </m:sSub>
                        </m:num>
                        <m:den>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0</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1</m:t>
                              </m:r>
                            </m:sub>
                          </m:sSub>
                        </m:den>
                      </m:f>
                    </m:oMath>
                  </m:oMathPara>
                </a14:m>
                <a:endParaRPr lang="en-US" dirty="0"/>
              </a:p>
              <a:p>
                <a:pPr marL="0" indent="0">
                  <a:buNone/>
                </a:pPr>
                <a:endParaRPr lang="en-US" dirty="0"/>
              </a:p>
              <a:p>
                <a:pPr marL="0" indent="0">
                  <a:buNone/>
                </a:pPr>
                <a:r>
                  <a:rPr lang="en-US" dirty="0"/>
                  <a:t>Where </a:t>
                </a:r>
                <a14:m>
                  <m:oMath xmlns:m="http://schemas.openxmlformats.org/officeDocument/2006/math">
                    <m:r>
                      <a:rPr lang="en-US" b="1" i="1">
                        <a:latin typeface="Cambria Math" panose="02040503050406030204" pitchFamily="18" charset="0"/>
                      </a:rPr>
                      <m:t>𝑷</m:t>
                    </m:r>
                    <m:r>
                      <a:rPr lang="en-US" b="1" i="1" smtClean="0">
                        <a:latin typeface="Cambria Math" panose="02040503050406030204" pitchFamily="18" charset="0"/>
                      </a:rPr>
                      <m:t>, </m:t>
                    </m:r>
                    <m:sSub>
                      <m:sSubPr>
                        <m:ctrlPr>
                          <a:rPr lang="en-US" b="1" i="1">
                            <a:latin typeface="Cambria Math" panose="02040503050406030204" pitchFamily="18" charset="0"/>
                          </a:rPr>
                        </m:ctrlPr>
                      </m:sSubPr>
                      <m:e>
                        <m:r>
                          <a:rPr lang="en-US" b="1" i="1">
                            <a:latin typeface="Cambria Math" panose="02040503050406030204" pitchFamily="18" charset="0"/>
                          </a:rPr>
                          <m:t>𝑪</m:t>
                        </m:r>
                      </m:e>
                      <m:sub>
                        <m:r>
                          <a:rPr lang="en-US" b="1" i="1">
                            <a:latin typeface="Cambria Math" panose="02040503050406030204" pitchFamily="18" charset="0"/>
                          </a:rPr>
                          <m:t>𝟎</m:t>
                        </m:r>
                      </m:sub>
                    </m:sSub>
                  </m:oMath>
                </a14:m>
                <a:r>
                  <a:rPr lang="en-US" dirty="0"/>
                  <a:t> and </a:t>
                </a:r>
                <a14:m>
                  <m:oMath xmlns:m="http://schemas.openxmlformats.org/officeDocument/2006/math">
                    <m:sSub>
                      <m:sSubPr>
                        <m:ctrlPr>
                          <a:rPr lang="en-US" b="1" i="1">
                            <a:latin typeface="Cambria Math" panose="02040503050406030204" pitchFamily="18" charset="0"/>
                          </a:rPr>
                        </m:ctrlPr>
                      </m:sSubPr>
                      <m:e>
                        <m:r>
                          <a:rPr lang="en-US" b="1" i="1">
                            <a:latin typeface="Cambria Math" panose="02040503050406030204" pitchFamily="18" charset="0"/>
                          </a:rPr>
                          <m:t>𝑪</m:t>
                        </m:r>
                      </m:e>
                      <m:sub>
                        <m:r>
                          <a:rPr lang="en-US" b="1" i="1" smtClean="0">
                            <a:latin typeface="Cambria Math" panose="02040503050406030204" pitchFamily="18" charset="0"/>
                          </a:rPr>
                          <m:t>𝟏</m:t>
                        </m:r>
                      </m:sub>
                    </m:sSub>
                  </m:oMath>
                </a14:m>
                <a:r>
                  <a:rPr lang="en-US" dirty="0"/>
                  <a:t> are the inner point and the centers of the circles, respectively. We see that this equation holds as long as the radii are non-zero.</a:t>
                </a:r>
              </a:p>
              <a:p>
                <a:pPr marL="0" indent="0">
                  <a:buNone/>
                </a:pPr>
                <a:endParaRPr lang="en-US" dirty="0"/>
              </a:p>
            </p:txBody>
          </p:sp>
        </mc:Choice>
        <mc:Fallback xmlns="">
          <p:sp>
            <p:nvSpPr>
              <p:cNvPr id="6" name="Content Placeholder 5">
                <a:extLst>
                  <a:ext uri="{FF2B5EF4-FFF2-40B4-BE49-F238E27FC236}">
                    <a16:creationId xmlns:a16="http://schemas.microsoft.com/office/drawing/2014/main" id="{675F5EEA-F565-497F-AA9B-1FC52B64B56B}"/>
                  </a:ext>
                </a:extLst>
              </p:cNvPr>
              <p:cNvSpPr>
                <a:spLocks noGrp="1" noRot="1" noChangeAspect="1" noMove="1" noResize="1" noEditPoints="1" noAdjustHandles="1" noChangeArrowheads="1" noChangeShapeType="1" noTextEdit="1"/>
              </p:cNvSpPr>
              <p:nvPr>
                <p:ph idx="1"/>
              </p:nvPr>
            </p:nvSpPr>
            <p:spPr>
              <a:blipFill>
                <a:blip r:embed="rId2"/>
                <a:stretch>
                  <a:fillRect l="-1217" t="-3081" b="-168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4A1C715A-3CAB-4823-9149-B8E2527D95EE}"/>
              </a:ext>
            </a:extLst>
          </p:cNvPr>
          <p:cNvPicPr>
            <a:picLocks noChangeAspect="1"/>
          </p:cNvPicPr>
          <p:nvPr/>
        </p:nvPicPr>
        <p:blipFill>
          <a:blip r:embed="rId3"/>
          <a:stretch>
            <a:fillRect/>
          </a:stretch>
        </p:blipFill>
        <p:spPr>
          <a:xfrm>
            <a:off x="9296287" y="3089863"/>
            <a:ext cx="2591025" cy="1822862"/>
          </a:xfrm>
          <a:prstGeom prst="rect">
            <a:avLst/>
          </a:prstGeom>
        </p:spPr>
      </p:pic>
      <p:sp>
        <p:nvSpPr>
          <p:cNvPr id="5" name="TextBox 4">
            <a:extLst>
              <a:ext uri="{FF2B5EF4-FFF2-40B4-BE49-F238E27FC236}">
                <a16:creationId xmlns:a16="http://schemas.microsoft.com/office/drawing/2014/main" id="{05B7D079-A453-4D98-B5DC-BE1CA66E90BD}"/>
              </a:ext>
            </a:extLst>
          </p:cNvPr>
          <p:cNvSpPr txBox="1"/>
          <p:nvPr/>
        </p:nvSpPr>
        <p:spPr>
          <a:xfrm>
            <a:off x="644769" y="6342185"/>
            <a:ext cx="6988836" cy="369332"/>
          </a:xfrm>
          <a:prstGeom prst="rect">
            <a:avLst/>
          </a:prstGeom>
          <a:noFill/>
        </p:spPr>
        <p:txBody>
          <a:bodyPr wrap="none" rtlCol="0">
            <a:spAutoFit/>
          </a:bodyPr>
          <a:lstStyle/>
          <a:p>
            <a:r>
              <a:rPr lang="en-US" dirty="0"/>
              <a:t>See: </a:t>
            </a:r>
            <a:r>
              <a:rPr lang="en-US" dirty="0">
                <a:hlinkClick r:id="rId4"/>
              </a:rPr>
              <a:t>http://www.ambrsoft.com/TrigoCalc/Circles2/Circles2Tangent_.htm</a:t>
            </a:r>
            <a:r>
              <a:rPr lang="en-US" dirty="0"/>
              <a:t> </a:t>
            </a:r>
          </a:p>
        </p:txBody>
      </p:sp>
      <p:pic>
        <p:nvPicPr>
          <p:cNvPr id="7" name="Picture 6">
            <a:extLst>
              <a:ext uri="{FF2B5EF4-FFF2-40B4-BE49-F238E27FC236}">
                <a16:creationId xmlns:a16="http://schemas.microsoft.com/office/drawing/2014/main" id="{19494BC7-181D-462A-A050-39557CB6DD36}"/>
              </a:ext>
            </a:extLst>
          </p:cNvPr>
          <p:cNvPicPr>
            <a:picLocks noChangeAspect="1"/>
          </p:cNvPicPr>
          <p:nvPr/>
        </p:nvPicPr>
        <p:blipFill>
          <a:blip r:embed="rId5"/>
          <a:stretch>
            <a:fillRect/>
          </a:stretch>
        </p:blipFill>
        <p:spPr>
          <a:xfrm>
            <a:off x="4768570" y="2312670"/>
            <a:ext cx="2371725" cy="342900"/>
          </a:xfrm>
          <a:prstGeom prst="rect">
            <a:avLst/>
          </a:prstGeom>
        </p:spPr>
      </p:pic>
    </p:spTree>
    <p:extLst>
      <p:ext uri="{BB962C8B-B14F-4D97-AF65-F5344CB8AC3E}">
        <p14:creationId xmlns:p14="http://schemas.microsoft.com/office/powerpoint/2010/main" val="39725649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7A102-C679-4EB0-BC03-6A3758FE2420}"/>
              </a:ext>
            </a:extLst>
          </p:cNvPr>
          <p:cNvSpPr>
            <a:spLocks noGrp="1"/>
          </p:cNvSpPr>
          <p:nvPr>
            <p:ph type="title"/>
          </p:nvPr>
        </p:nvSpPr>
        <p:spPr/>
        <p:txBody>
          <a:bodyPr/>
          <a:lstStyle/>
          <a:p>
            <a:r>
              <a:rPr lang="en-US" dirty="0"/>
              <a:t>The inner tangent calculation fails when the circles are too close to each other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AD25A96-B692-4B4C-9A80-4042780DBDD1}"/>
                  </a:ext>
                </a:extLst>
              </p:cNvPr>
              <p:cNvSpPr>
                <a:spLocks noGrp="1"/>
              </p:cNvSpPr>
              <p:nvPr>
                <p:ph idx="1"/>
              </p:nvPr>
            </p:nvSpPr>
            <p:spPr/>
            <p:txBody>
              <a:bodyPr/>
              <a:lstStyle/>
              <a:p>
                <a:pPr marL="0" indent="0">
                  <a:buNone/>
                </a:pPr>
                <a:r>
                  <a:rPr lang="en-US" dirty="0"/>
                  <a:t>In particular, it will fail if </a:t>
                </a:r>
                <a14:m>
                  <m:oMath xmlns:m="http://schemas.openxmlformats.org/officeDocument/2006/math">
                    <m:r>
                      <m:rPr>
                        <m:sty m:val="p"/>
                      </m:rPr>
                      <a:rPr lang="en-US" b="0" i="0" dirty="0" smtClean="0">
                        <a:latin typeface="Cambria Math" panose="02040503050406030204" pitchFamily="18" charset="0"/>
                      </a:rPr>
                      <m:t>D</m:t>
                    </m:r>
                    <m:r>
                      <a:rPr lang="en-US" i="1" dirty="0" smtClean="0">
                        <a:latin typeface="Cambria Math" panose="02040503050406030204" pitchFamily="18" charset="0"/>
                      </a:rPr>
                      <m:t> &lt; </m:t>
                    </m:r>
                    <m:r>
                      <a:rPr lang="en-US" i="1" dirty="0" smtClean="0">
                        <a:latin typeface="Cambria Math" panose="02040503050406030204" pitchFamily="18" charset="0"/>
                      </a:rPr>
                      <m:t>𝑟</m:t>
                    </m:r>
                    <m:r>
                      <a:rPr lang="en-US" b="0" i="1" baseline="-25000" dirty="0" smtClean="0">
                        <a:latin typeface="Cambria Math" panose="02040503050406030204" pitchFamily="18" charset="0"/>
                      </a:rPr>
                      <m:t>0</m:t>
                    </m:r>
                    <m:r>
                      <a:rPr lang="en-US" i="1" dirty="0">
                        <a:latin typeface="Cambria Math" panose="02040503050406030204" pitchFamily="18" charset="0"/>
                      </a:rPr>
                      <m:t> </m:t>
                    </m:r>
                    <m:r>
                      <a:rPr lang="en-US" b="0" i="1" dirty="0" smtClean="0">
                        <a:latin typeface="Cambria Math" panose="02040503050406030204" pitchFamily="18" charset="0"/>
                      </a:rPr>
                      <m:t>+</m:t>
                    </m:r>
                    <m:r>
                      <a:rPr lang="en-US" i="1" dirty="0">
                        <a:latin typeface="Cambria Math" panose="02040503050406030204" pitchFamily="18" charset="0"/>
                      </a:rPr>
                      <m:t> </m:t>
                    </m:r>
                    <m:r>
                      <a:rPr lang="en-US" i="1" dirty="0">
                        <a:latin typeface="Cambria Math" panose="02040503050406030204" pitchFamily="18" charset="0"/>
                      </a:rPr>
                      <m:t>𝑟</m:t>
                    </m:r>
                    <m:r>
                      <a:rPr lang="en-US" i="1" baseline="-25000" dirty="0">
                        <a:latin typeface="Cambria Math" panose="02040503050406030204" pitchFamily="18" charset="0"/>
                      </a:rPr>
                      <m:t>1</m:t>
                    </m:r>
                    <m:r>
                      <a:rPr lang="en-US" i="1" dirty="0" smtClean="0">
                        <a:latin typeface="Cambria Math" panose="02040503050406030204" pitchFamily="18" charset="0"/>
                      </a:rPr>
                      <m:t> </m:t>
                    </m:r>
                  </m:oMath>
                </a14:m>
                <a:r>
                  <a:rPr lang="en-US" dirty="0"/>
                  <a:t>, where D is the distance between centers.</a:t>
                </a:r>
              </a:p>
            </p:txBody>
          </p:sp>
        </mc:Choice>
        <mc:Fallback xmlns="">
          <p:sp>
            <p:nvSpPr>
              <p:cNvPr id="3" name="Content Placeholder 2">
                <a:extLst>
                  <a:ext uri="{FF2B5EF4-FFF2-40B4-BE49-F238E27FC236}">
                    <a16:creationId xmlns:a16="http://schemas.microsoft.com/office/drawing/2014/main" id="{9AD25A96-B692-4B4C-9A80-4042780DBDD1}"/>
                  </a:ext>
                </a:extLst>
              </p:cNvPr>
              <p:cNvSpPr>
                <a:spLocks noGrp="1" noRot="1" noChangeAspect="1" noMove="1" noResize="1" noEditPoints="1" noAdjustHandles="1" noChangeArrowheads="1" noChangeShapeType="1" noTextEdit="1"/>
              </p:cNvSpPr>
              <p:nvPr>
                <p:ph idx="1"/>
              </p:nvPr>
            </p:nvSpPr>
            <p:spPr>
              <a:blipFill>
                <a:blip r:embed="rId2"/>
                <a:stretch>
                  <a:fillRect l="-1217" t="-1120"/>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F6909F36-F09F-4DE4-86CE-C8ABAE96C6AC}"/>
              </a:ext>
            </a:extLst>
          </p:cNvPr>
          <p:cNvPicPr>
            <a:picLocks noChangeAspect="1"/>
          </p:cNvPicPr>
          <p:nvPr/>
        </p:nvPicPr>
        <p:blipFill>
          <a:blip r:embed="rId3"/>
          <a:stretch>
            <a:fillRect/>
          </a:stretch>
        </p:blipFill>
        <p:spPr>
          <a:xfrm>
            <a:off x="6359769" y="2509960"/>
            <a:ext cx="5334000" cy="4000500"/>
          </a:xfrm>
          <a:prstGeom prst="rect">
            <a:avLst/>
          </a:prstGeom>
        </p:spPr>
      </p:pic>
      <p:sp>
        <p:nvSpPr>
          <p:cNvPr id="6" name="Rectangle 5">
            <a:extLst>
              <a:ext uri="{FF2B5EF4-FFF2-40B4-BE49-F238E27FC236}">
                <a16:creationId xmlns:a16="http://schemas.microsoft.com/office/drawing/2014/main" id="{F1657218-389A-47C6-A94B-B85C86E8AA0A}"/>
              </a:ext>
            </a:extLst>
          </p:cNvPr>
          <p:cNvSpPr/>
          <p:nvPr/>
        </p:nvSpPr>
        <p:spPr>
          <a:xfrm>
            <a:off x="978877" y="3006864"/>
            <a:ext cx="4659923" cy="3170099"/>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 FAIL CASE example -</a:t>
            </a:r>
          </a:p>
          <a:p>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find the points for two circles, unequal radii, inner, circles too</a:t>
            </a:r>
          </a:p>
          <a:p>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close together (criteria is that r1+r2 &lt;= D, where D is distance</a:t>
            </a:r>
          </a:p>
          <a:p>
            <a:r>
              <a:rPr lang="en-US" sz="800" dirty="0">
                <a:solidFill>
                  <a:srgbClr val="000000"/>
                </a:solidFill>
                <a:latin typeface="Courier New" panose="02070309020205020404" pitchFamily="49" charset="0"/>
              </a:rPr>
              <a:t>    </a:t>
            </a:r>
            <a:r>
              <a:rPr lang="en-US" sz="800" dirty="0">
                <a:solidFill>
                  <a:srgbClr val="028009"/>
                </a:solidFill>
                <a:latin typeface="Courier New" panose="02070309020205020404" pitchFamily="49" charset="0"/>
              </a:rPr>
              <a:t>% between centers)</a:t>
            </a:r>
          </a:p>
          <a:p>
            <a:r>
              <a:rPr lang="en-US" sz="800" dirty="0">
                <a:solidFill>
                  <a:srgbClr val="028009"/>
                </a:solidFill>
                <a:latin typeface="Courier New" panose="02070309020205020404" pitchFamily="49" charset="0"/>
              </a:rPr>
              <a:t> </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92;</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centers_start</a:t>
            </a:r>
            <a:r>
              <a:rPr lang="en-US" sz="800" dirty="0">
                <a:solidFill>
                  <a:srgbClr val="000000"/>
                </a:solidFill>
                <a:latin typeface="Courier New" panose="02070309020205020404" pitchFamily="49" charset="0"/>
              </a:rPr>
              <a:t> = [1 1];</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centers_end</a:t>
            </a:r>
            <a:r>
              <a:rPr lang="en-US" sz="800" dirty="0">
                <a:solidFill>
                  <a:srgbClr val="000000"/>
                </a:solidFill>
                <a:latin typeface="Courier New" panose="02070309020205020404" pitchFamily="49" charset="0"/>
              </a:rPr>
              <a:t>   = [3 1];</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radii_start</a:t>
            </a:r>
            <a:r>
              <a:rPr lang="en-US" sz="800" dirty="0">
                <a:solidFill>
                  <a:srgbClr val="000000"/>
                </a:solidFill>
                <a:latin typeface="Courier New" panose="02070309020205020404" pitchFamily="49" charset="0"/>
              </a:rPr>
              <a:t>   = [1];</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radii_end</a:t>
            </a:r>
            <a:r>
              <a:rPr lang="en-US" sz="800" dirty="0">
                <a:solidFill>
                  <a:srgbClr val="000000"/>
                </a:solidFill>
                <a:latin typeface="Courier New" panose="02070309020205020404" pitchFamily="49" charset="0"/>
              </a:rPr>
              <a:t>     = [1.1];</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cross_products_start</a:t>
            </a:r>
            <a:r>
              <a:rPr lang="en-US" sz="800" dirty="0">
                <a:solidFill>
                  <a:srgbClr val="000000"/>
                </a:solidFill>
                <a:latin typeface="Courier New" panose="02070309020205020404" pitchFamily="49" charset="0"/>
              </a:rPr>
              <a:t> = [1];</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cross_products_end</a:t>
            </a:r>
            <a:r>
              <a:rPr lang="en-US" sz="800" dirty="0">
                <a:solidFill>
                  <a:srgbClr val="000000"/>
                </a:solidFill>
                <a:latin typeface="Courier New" panose="02070309020205020404" pitchFamily="49" charset="0"/>
              </a:rPr>
              <a:t>   = [-1];</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points_tangent_start</a:t>
            </a:r>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points_tangent_end</a:t>
            </a:r>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fcn_geometry_findTangentPointTwoCircles</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centers_start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centers_end</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radii_start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radii_end</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cross_products_start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cross_products_end</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a:t>
            </a:r>
            <a:endParaRPr lang="en-US" sz="1400" dirty="0"/>
          </a:p>
        </p:txBody>
      </p:sp>
    </p:spTree>
    <p:extLst>
      <p:ext uri="{BB962C8B-B14F-4D97-AF65-F5344CB8AC3E}">
        <p14:creationId xmlns:p14="http://schemas.microsoft.com/office/powerpoint/2010/main" val="7763973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0E2E9-25BE-482D-8A64-F31ACAFF07A6}"/>
              </a:ext>
            </a:extLst>
          </p:cNvPr>
          <p:cNvSpPr>
            <a:spLocks noGrp="1"/>
          </p:cNvSpPr>
          <p:nvPr>
            <p:ph type="title"/>
          </p:nvPr>
        </p:nvSpPr>
        <p:spPr/>
        <p:txBody>
          <a:bodyPr>
            <a:normAutofit fontScale="90000"/>
          </a:bodyPr>
          <a:lstStyle/>
          <a:p>
            <a:r>
              <a:rPr lang="en-US" dirty="0"/>
              <a:t>If the circles have the same radii, then the angle between the centers of the circles is used to calculate the outer tangent points for both circles</a:t>
            </a:r>
          </a:p>
        </p:txBody>
      </p:sp>
      <p:graphicFrame>
        <p:nvGraphicFramePr>
          <p:cNvPr id="5" name="Content Placeholder 4">
            <a:extLst>
              <a:ext uri="{FF2B5EF4-FFF2-40B4-BE49-F238E27FC236}">
                <a16:creationId xmlns:a16="http://schemas.microsoft.com/office/drawing/2014/main" id="{908C99F2-CD15-4E72-9F0E-258DB223454A}"/>
              </a:ext>
            </a:extLst>
          </p:cNvPr>
          <p:cNvGraphicFramePr>
            <a:graphicFrameLocks noGrp="1"/>
          </p:cNvGraphicFramePr>
          <p:nvPr>
            <p:ph idx="1"/>
          </p:nvPr>
        </p:nvGraphicFramePr>
        <p:xfrm>
          <a:off x="7811354" y="2324894"/>
          <a:ext cx="4136806" cy="731520"/>
        </p:xfrm>
        <a:graphic>
          <a:graphicData uri="http://schemas.openxmlformats.org/drawingml/2006/table">
            <a:tbl>
              <a:tblPr/>
              <a:tblGrid>
                <a:gridCol w="2377308">
                  <a:extLst>
                    <a:ext uri="{9D8B030D-6E8A-4147-A177-3AD203B41FA5}">
                      <a16:colId xmlns:a16="http://schemas.microsoft.com/office/drawing/2014/main" val="589407710"/>
                    </a:ext>
                  </a:extLst>
                </a:gridCol>
                <a:gridCol w="1759498">
                  <a:extLst>
                    <a:ext uri="{9D8B030D-6E8A-4147-A177-3AD203B41FA5}">
                      <a16:colId xmlns:a16="http://schemas.microsoft.com/office/drawing/2014/main" val="398850849"/>
                    </a:ext>
                  </a:extLst>
                </a:gridCol>
              </a:tblGrid>
              <a:tr h="0">
                <a:tc>
                  <a:txBody>
                    <a:bodyPr/>
                    <a:lstStyle/>
                    <a:p>
                      <a:r>
                        <a:rPr lang="en-US">
                          <a:effectLst/>
                        </a:rPr>
                        <a:t>x</a:t>
                      </a:r>
                      <a:r>
                        <a:rPr lang="en-US" baseline="-25000">
                          <a:effectLst/>
                          <a:latin typeface="cambria math" panose="02040503050406030204" pitchFamily="18" charset="0"/>
                        </a:rPr>
                        <a:t>1,2</a:t>
                      </a:r>
                      <a:r>
                        <a:rPr lang="en-US">
                          <a:effectLst/>
                        </a:rPr>
                        <a:t> </a:t>
                      </a:r>
                      <a:r>
                        <a:rPr lang="en-US" i="0">
                          <a:effectLst/>
                        </a:rPr>
                        <a:t>=</a:t>
                      </a:r>
                      <a:r>
                        <a:rPr lang="en-US">
                          <a:effectLst/>
                        </a:rPr>
                        <a:t> x</a:t>
                      </a:r>
                      <a:r>
                        <a:rPr lang="en-US" baseline="-25000">
                          <a:effectLst/>
                          <a:latin typeface="cambria math" panose="02040503050406030204" pitchFamily="18" charset="0"/>
                        </a:rPr>
                        <a:t>1</a:t>
                      </a:r>
                      <a:r>
                        <a:rPr lang="en-US">
                          <a:effectLst/>
                        </a:rPr>
                        <a:t> </a:t>
                      </a:r>
                      <a:r>
                        <a:rPr lang="en-US" i="0">
                          <a:effectLst/>
                        </a:rPr>
                        <a:t>±</a:t>
                      </a:r>
                      <a:r>
                        <a:rPr lang="en-US">
                          <a:effectLst/>
                        </a:rPr>
                        <a:t> r </a:t>
                      </a:r>
                      <a:r>
                        <a:rPr lang="en-US" i="0">
                          <a:effectLst/>
                        </a:rPr>
                        <a:t>sin</a:t>
                      </a:r>
                      <a:r>
                        <a:rPr lang="el-GR">
                          <a:effectLst/>
                        </a:rPr>
                        <a:t>θ</a:t>
                      </a:r>
                    </a:p>
                  </a:txBody>
                  <a:tcPr anchor="ctr">
                    <a:lnL>
                      <a:noFill/>
                    </a:lnL>
                    <a:lnR>
                      <a:noFill/>
                    </a:lnR>
                    <a:lnT>
                      <a:noFill/>
                    </a:lnT>
                    <a:lnB>
                      <a:noFill/>
                    </a:lnB>
                    <a:solidFill>
                      <a:srgbClr val="FFFFFF"/>
                    </a:solidFill>
                  </a:tcPr>
                </a:tc>
                <a:tc>
                  <a:txBody>
                    <a:bodyPr/>
                    <a:lstStyle/>
                    <a:p>
                      <a:r>
                        <a:rPr lang="en-US"/>
                        <a:t>y</a:t>
                      </a:r>
                      <a:r>
                        <a:rPr lang="en-US" baseline="-25000">
                          <a:effectLst/>
                          <a:latin typeface="cambria math" panose="02040503050406030204" pitchFamily="18" charset="0"/>
                        </a:rPr>
                        <a:t>1,2</a:t>
                      </a:r>
                      <a:r>
                        <a:rPr lang="en-US"/>
                        <a:t> </a:t>
                      </a:r>
                      <a:r>
                        <a:rPr lang="en-US" i="0">
                          <a:effectLst/>
                        </a:rPr>
                        <a:t>=</a:t>
                      </a:r>
                      <a:r>
                        <a:rPr lang="en-US"/>
                        <a:t> y</a:t>
                      </a:r>
                      <a:r>
                        <a:rPr lang="en-US" baseline="-25000">
                          <a:effectLst/>
                          <a:latin typeface="cambria math" panose="02040503050406030204" pitchFamily="18" charset="0"/>
                        </a:rPr>
                        <a:t>1</a:t>
                      </a:r>
                      <a:r>
                        <a:rPr lang="en-US"/>
                        <a:t> </a:t>
                      </a:r>
                      <a:r>
                        <a:rPr lang="en-US" i="0">
                          <a:effectLst/>
                        </a:rPr>
                        <a:t>∓</a:t>
                      </a:r>
                      <a:r>
                        <a:rPr lang="en-US"/>
                        <a:t> r </a:t>
                      </a:r>
                      <a:r>
                        <a:rPr lang="en-US" i="0">
                          <a:effectLst/>
                        </a:rPr>
                        <a:t>cos</a:t>
                      </a:r>
                      <a:r>
                        <a:rPr lang="el-GR"/>
                        <a:t>θ</a:t>
                      </a:r>
                    </a:p>
                  </a:txBody>
                  <a:tcPr anchor="ctr">
                    <a:lnL>
                      <a:noFill/>
                    </a:lnL>
                    <a:lnR>
                      <a:noFill/>
                    </a:lnR>
                    <a:lnT>
                      <a:noFill/>
                    </a:lnT>
                    <a:lnB>
                      <a:noFill/>
                    </a:lnB>
                    <a:solidFill>
                      <a:srgbClr val="FFFFFF"/>
                    </a:solidFill>
                  </a:tcPr>
                </a:tc>
                <a:extLst>
                  <a:ext uri="{0D108BD9-81ED-4DB2-BD59-A6C34878D82A}">
                    <a16:rowId xmlns:a16="http://schemas.microsoft.com/office/drawing/2014/main" val="2409708311"/>
                  </a:ext>
                </a:extLst>
              </a:tr>
              <a:tr h="0">
                <a:tc>
                  <a:txBody>
                    <a:bodyPr/>
                    <a:lstStyle/>
                    <a:p>
                      <a:r>
                        <a:rPr lang="en-US"/>
                        <a:t>x</a:t>
                      </a:r>
                      <a:r>
                        <a:rPr lang="en-US" baseline="-25000">
                          <a:effectLst/>
                          <a:latin typeface="cambria math" panose="02040503050406030204" pitchFamily="18" charset="0"/>
                        </a:rPr>
                        <a:t>3,4</a:t>
                      </a:r>
                      <a:r>
                        <a:rPr lang="en-US"/>
                        <a:t> </a:t>
                      </a:r>
                      <a:r>
                        <a:rPr lang="en-US" i="0">
                          <a:effectLst/>
                        </a:rPr>
                        <a:t>=</a:t>
                      </a:r>
                      <a:r>
                        <a:rPr lang="en-US"/>
                        <a:t> x</a:t>
                      </a:r>
                      <a:r>
                        <a:rPr lang="en-US" baseline="-25000">
                          <a:effectLst/>
                          <a:latin typeface="cambria math" panose="02040503050406030204" pitchFamily="18" charset="0"/>
                        </a:rPr>
                        <a:t>2</a:t>
                      </a:r>
                      <a:r>
                        <a:rPr lang="en-US"/>
                        <a:t> </a:t>
                      </a:r>
                      <a:r>
                        <a:rPr lang="en-US" i="0">
                          <a:effectLst/>
                        </a:rPr>
                        <a:t>±</a:t>
                      </a:r>
                      <a:r>
                        <a:rPr lang="en-US"/>
                        <a:t> r </a:t>
                      </a:r>
                      <a:r>
                        <a:rPr lang="en-US" i="0">
                          <a:effectLst/>
                        </a:rPr>
                        <a:t>sin</a:t>
                      </a:r>
                      <a:r>
                        <a:rPr lang="el-GR"/>
                        <a:t>θ</a:t>
                      </a:r>
                    </a:p>
                  </a:txBody>
                  <a:tcPr anchor="ctr">
                    <a:lnL>
                      <a:noFill/>
                    </a:lnL>
                    <a:lnR>
                      <a:noFill/>
                    </a:lnR>
                    <a:lnT>
                      <a:noFill/>
                    </a:lnT>
                    <a:lnB>
                      <a:noFill/>
                    </a:lnB>
                    <a:solidFill>
                      <a:srgbClr val="FFFFFF"/>
                    </a:solidFill>
                  </a:tcPr>
                </a:tc>
                <a:tc>
                  <a:txBody>
                    <a:bodyPr/>
                    <a:lstStyle/>
                    <a:p>
                      <a:r>
                        <a:rPr lang="en-US" dirty="0"/>
                        <a:t>y</a:t>
                      </a:r>
                      <a:r>
                        <a:rPr lang="en-US" baseline="-25000" dirty="0">
                          <a:effectLst/>
                          <a:latin typeface="cambria math" panose="02040503050406030204" pitchFamily="18" charset="0"/>
                        </a:rPr>
                        <a:t>3,4</a:t>
                      </a:r>
                      <a:r>
                        <a:rPr lang="en-US" dirty="0"/>
                        <a:t> </a:t>
                      </a:r>
                      <a:r>
                        <a:rPr lang="en-US" i="0" dirty="0">
                          <a:effectLst/>
                        </a:rPr>
                        <a:t>=</a:t>
                      </a:r>
                      <a:r>
                        <a:rPr lang="en-US" dirty="0"/>
                        <a:t> y</a:t>
                      </a:r>
                      <a:r>
                        <a:rPr lang="en-US" baseline="-25000" dirty="0">
                          <a:effectLst/>
                          <a:latin typeface="cambria math" panose="02040503050406030204" pitchFamily="18" charset="0"/>
                        </a:rPr>
                        <a:t>2</a:t>
                      </a:r>
                      <a:r>
                        <a:rPr lang="en-US" dirty="0"/>
                        <a:t> </a:t>
                      </a:r>
                      <a:r>
                        <a:rPr lang="en-US" i="0" dirty="0">
                          <a:effectLst/>
                        </a:rPr>
                        <a:t>∓</a:t>
                      </a:r>
                      <a:r>
                        <a:rPr lang="en-US" dirty="0"/>
                        <a:t> r </a:t>
                      </a:r>
                      <a:r>
                        <a:rPr lang="en-US" i="0" dirty="0">
                          <a:effectLst/>
                        </a:rPr>
                        <a:t>cos</a:t>
                      </a:r>
                      <a:r>
                        <a:rPr lang="el-GR" dirty="0"/>
                        <a:t>θ</a:t>
                      </a:r>
                    </a:p>
                  </a:txBody>
                  <a:tcPr anchor="ctr">
                    <a:lnL>
                      <a:noFill/>
                    </a:lnL>
                    <a:lnR>
                      <a:noFill/>
                    </a:lnR>
                    <a:lnT>
                      <a:noFill/>
                    </a:lnT>
                    <a:lnB>
                      <a:noFill/>
                    </a:lnB>
                    <a:solidFill>
                      <a:srgbClr val="FFFFFF"/>
                    </a:solidFill>
                  </a:tcPr>
                </a:tc>
                <a:extLst>
                  <a:ext uri="{0D108BD9-81ED-4DB2-BD59-A6C34878D82A}">
                    <a16:rowId xmlns:a16="http://schemas.microsoft.com/office/drawing/2014/main" val="2490270598"/>
                  </a:ext>
                </a:extLst>
              </a:tr>
            </a:tbl>
          </a:graphicData>
        </a:graphic>
      </p:graphicFrame>
      <p:pic>
        <p:nvPicPr>
          <p:cNvPr id="4" name="Picture 3">
            <a:extLst>
              <a:ext uri="{FF2B5EF4-FFF2-40B4-BE49-F238E27FC236}">
                <a16:creationId xmlns:a16="http://schemas.microsoft.com/office/drawing/2014/main" id="{A664B319-CB54-4001-B1D4-23B3A46C63D3}"/>
              </a:ext>
            </a:extLst>
          </p:cNvPr>
          <p:cNvPicPr>
            <a:picLocks noChangeAspect="1"/>
          </p:cNvPicPr>
          <p:nvPr/>
        </p:nvPicPr>
        <p:blipFill>
          <a:blip r:embed="rId2"/>
          <a:stretch>
            <a:fillRect/>
          </a:stretch>
        </p:blipFill>
        <p:spPr>
          <a:xfrm>
            <a:off x="8634779" y="3276600"/>
            <a:ext cx="3105150" cy="2438400"/>
          </a:xfrm>
          <a:prstGeom prst="rect">
            <a:avLst/>
          </a:prstGeom>
        </p:spPr>
      </p:pic>
      <p:sp>
        <p:nvSpPr>
          <p:cNvPr id="6" name="TextBox 5">
            <a:extLst>
              <a:ext uri="{FF2B5EF4-FFF2-40B4-BE49-F238E27FC236}">
                <a16:creationId xmlns:a16="http://schemas.microsoft.com/office/drawing/2014/main" id="{6483ADCF-5CD2-4250-8C99-920EBEC5D838}"/>
              </a:ext>
            </a:extLst>
          </p:cNvPr>
          <p:cNvSpPr txBox="1"/>
          <p:nvPr/>
        </p:nvSpPr>
        <p:spPr>
          <a:xfrm>
            <a:off x="838200" y="6309360"/>
            <a:ext cx="5997732" cy="369332"/>
          </a:xfrm>
          <a:prstGeom prst="rect">
            <a:avLst/>
          </a:prstGeom>
          <a:noFill/>
        </p:spPr>
        <p:txBody>
          <a:bodyPr wrap="none" rtlCol="0">
            <a:spAutoFit/>
          </a:bodyPr>
          <a:lstStyle/>
          <a:p>
            <a:r>
              <a:rPr lang="en-US" dirty="0"/>
              <a:t>See: </a:t>
            </a:r>
            <a:r>
              <a:rPr lang="en-US" dirty="0" err="1"/>
              <a:t>script_test_fcn_geometry_findTangentPointTwoCircles.m</a:t>
            </a:r>
            <a:endParaRPr lang="en-US" dirty="0"/>
          </a:p>
        </p:txBody>
      </p:sp>
      <p:pic>
        <p:nvPicPr>
          <p:cNvPr id="7" name="Picture 6">
            <a:extLst>
              <a:ext uri="{FF2B5EF4-FFF2-40B4-BE49-F238E27FC236}">
                <a16:creationId xmlns:a16="http://schemas.microsoft.com/office/drawing/2014/main" id="{38422669-123D-43BC-A035-7136B2F4303E}"/>
              </a:ext>
            </a:extLst>
          </p:cNvPr>
          <p:cNvPicPr>
            <a:picLocks noChangeAspect="1"/>
          </p:cNvPicPr>
          <p:nvPr/>
        </p:nvPicPr>
        <p:blipFill>
          <a:blip r:embed="rId3"/>
          <a:stretch>
            <a:fillRect/>
          </a:stretch>
        </p:blipFill>
        <p:spPr>
          <a:xfrm>
            <a:off x="93106" y="2025015"/>
            <a:ext cx="3743960" cy="2807970"/>
          </a:xfrm>
          <a:prstGeom prst="rect">
            <a:avLst/>
          </a:prstGeom>
        </p:spPr>
      </p:pic>
      <p:sp>
        <p:nvSpPr>
          <p:cNvPr id="8" name="TextBox 7">
            <a:extLst>
              <a:ext uri="{FF2B5EF4-FFF2-40B4-BE49-F238E27FC236}">
                <a16:creationId xmlns:a16="http://schemas.microsoft.com/office/drawing/2014/main" id="{28BD782E-8016-436C-A057-45455C29DA50}"/>
              </a:ext>
            </a:extLst>
          </p:cNvPr>
          <p:cNvSpPr txBox="1"/>
          <p:nvPr/>
        </p:nvSpPr>
        <p:spPr>
          <a:xfrm>
            <a:off x="838200" y="1935480"/>
            <a:ext cx="2230226" cy="369332"/>
          </a:xfrm>
          <a:prstGeom prst="rect">
            <a:avLst/>
          </a:prstGeom>
          <a:noFill/>
        </p:spPr>
        <p:txBody>
          <a:bodyPr wrap="none" rtlCol="0">
            <a:spAutoFit/>
          </a:bodyPr>
          <a:lstStyle/>
          <a:p>
            <a:r>
              <a:rPr lang="en-US" dirty="0"/>
              <a:t>Positive cross product</a:t>
            </a:r>
          </a:p>
        </p:txBody>
      </p:sp>
      <p:pic>
        <p:nvPicPr>
          <p:cNvPr id="9" name="Picture 8">
            <a:extLst>
              <a:ext uri="{FF2B5EF4-FFF2-40B4-BE49-F238E27FC236}">
                <a16:creationId xmlns:a16="http://schemas.microsoft.com/office/drawing/2014/main" id="{77848211-8484-4DDA-A6C5-644757380DA2}"/>
              </a:ext>
            </a:extLst>
          </p:cNvPr>
          <p:cNvPicPr>
            <a:picLocks noChangeAspect="1"/>
          </p:cNvPicPr>
          <p:nvPr/>
        </p:nvPicPr>
        <p:blipFill>
          <a:blip r:embed="rId4"/>
          <a:stretch>
            <a:fillRect/>
          </a:stretch>
        </p:blipFill>
        <p:spPr>
          <a:xfrm>
            <a:off x="4198610" y="2120146"/>
            <a:ext cx="3612744" cy="2709558"/>
          </a:xfrm>
          <a:prstGeom prst="rect">
            <a:avLst/>
          </a:prstGeom>
        </p:spPr>
      </p:pic>
      <p:sp>
        <p:nvSpPr>
          <p:cNvPr id="10" name="TextBox 9">
            <a:extLst>
              <a:ext uri="{FF2B5EF4-FFF2-40B4-BE49-F238E27FC236}">
                <a16:creationId xmlns:a16="http://schemas.microsoft.com/office/drawing/2014/main" id="{0C9CA2AA-7926-4BBF-B0F3-1FA6E19684F2}"/>
              </a:ext>
            </a:extLst>
          </p:cNvPr>
          <p:cNvSpPr txBox="1"/>
          <p:nvPr/>
        </p:nvSpPr>
        <p:spPr>
          <a:xfrm>
            <a:off x="4980887" y="2025015"/>
            <a:ext cx="2329420" cy="369332"/>
          </a:xfrm>
          <a:prstGeom prst="rect">
            <a:avLst/>
          </a:prstGeom>
          <a:noFill/>
        </p:spPr>
        <p:txBody>
          <a:bodyPr wrap="none" rtlCol="0">
            <a:spAutoFit/>
          </a:bodyPr>
          <a:lstStyle/>
          <a:p>
            <a:r>
              <a:rPr lang="en-US" dirty="0"/>
              <a:t>Negative cross product</a:t>
            </a:r>
          </a:p>
        </p:txBody>
      </p:sp>
    </p:spTree>
    <p:extLst>
      <p:ext uri="{BB962C8B-B14F-4D97-AF65-F5344CB8AC3E}">
        <p14:creationId xmlns:p14="http://schemas.microsoft.com/office/powerpoint/2010/main" val="1419888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7DFE6-C78B-4D60-AE4A-955F11E01C22}"/>
              </a:ext>
            </a:extLst>
          </p:cNvPr>
          <p:cNvSpPr>
            <a:spLocks noGrp="1"/>
          </p:cNvSpPr>
          <p:nvPr>
            <p:ph type="title"/>
          </p:nvPr>
        </p:nvSpPr>
        <p:spPr/>
        <p:txBody>
          <a:bodyPr/>
          <a:lstStyle/>
          <a:p>
            <a:r>
              <a:rPr lang="en-US" dirty="0"/>
              <a:t>When circles have different radii, an external point is calculated</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39E98E2-9306-463C-9C37-FEA822470F1D}"/>
                  </a:ext>
                </a:extLst>
              </p:cNvPr>
              <p:cNvSpPr>
                <a:spLocks noGrp="1"/>
              </p:cNvSpPr>
              <p:nvPr>
                <p:ph idx="1"/>
              </p:nvPr>
            </p:nvSpPr>
            <p:spPr/>
            <p:txBody>
              <a:bodyPr/>
              <a:lstStyle/>
              <a:p>
                <a:pPr marL="0" indent="0">
                  <a:buNone/>
                </a:pPr>
                <a:r>
                  <a:rPr lang="en-US" dirty="0"/>
                  <a:t>The outer tangent point, </a:t>
                </a:r>
                <a:r>
                  <a:rPr lang="en-US" b="1" dirty="0"/>
                  <a:t>P</a:t>
                </a:r>
                <a:r>
                  <a:rPr lang="en-US" dirty="0"/>
                  <a:t>, is given by:</a:t>
                </a:r>
              </a:p>
              <a:p>
                <a:pPr marL="0" indent="0">
                  <a:buNone/>
                </a:pPr>
                <a:endParaRPr lang="en-US" dirty="0"/>
              </a:p>
              <a:p>
                <a:pPr marL="0" indent="0">
                  <a:buNone/>
                </a:pPr>
                <a:r>
                  <a:rPr lang="en-US" dirty="0"/>
                  <a:t>Which can be written as:</a:t>
                </a:r>
              </a:p>
              <a:p>
                <a:pPr marL="0" indent="0">
                  <a:buNone/>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𝑷</m:t>
                      </m:r>
                      <m:r>
                        <a:rPr lang="en-US" i="1">
                          <a:latin typeface="Cambria Math" panose="02040503050406030204" pitchFamily="18" charset="0"/>
                        </a:rPr>
                        <m:t>=</m:t>
                      </m:r>
                      <m:f>
                        <m:fPr>
                          <m:ctrlPr>
                            <a:rPr lang="en-US" i="1">
                              <a:latin typeface="Cambria Math" panose="02040503050406030204" pitchFamily="18" charset="0"/>
                            </a:rPr>
                          </m:ctrlPr>
                        </m:fPr>
                        <m:num>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b="0" i="1" smtClean="0">
                                  <a:latin typeface="Cambria Math" panose="02040503050406030204" pitchFamily="18" charset="0"/>
                                </a:rPr>
                                <m:t>0</m:t>
                              </m:r>
                            </m:sub>
                          </m:sSub>
                          <m:r>
                            <a:rPr lang="en-US"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𝑪</m:t>
                              </m:r>
                            </m:e>
                            <m:sub>
                              <m:r>
                                <a:rPr lang="en-US" b="1" i="1" smtClean="0">
                                  <a:latin typeface="Cambria Math" panose="02040503050406030204" pitchFamily="18" charset="0"/>
                                </a:rPr>
                                <m:t>𝟏</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b="0" i="1" smtClean="0">
                                  <a:latin typeface="Cambria Math" panose="02040503050406030204" pitchFamily="18" charset="0"/>
                                </a:rPr>
                                <m:t>1</m:t>
                              </m:r>
                            </m:sub>
                          </m:sSub>
                          <m:r>
                            <a:rPr lang="en-US"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𝑪</m:t>
                              </m:r>
                            </m:e>
                            <m:sub>
                              <m:r>
                                <a:rPr lang="en-US" b="1" i="1">
                                  <a:latin typeface="Cambria Math" panose="02040503050406030204" pitchFamily="18" charset="0"/>
                                </a:rPr>
                                <m:t>𝟎</m:t>
                              </m:r>
                            </m:sub>
                          </m:sSub>
                        </m:num>
                        <m:den>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0</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1</m:t>
                              </m:r>
                            </m:sub>
                          </m:sSub>
                        </m:den>
                      </m:f>
                    </m:oMath>
                  </m:oMathPara>
                </a14:m>
                <a:endParaRPr lang="en-US" dirty="0"/>
              </a:p>
            </p:txBody>
          </p:sp>
        </mc:Choice>
        <mc:Fallback xmlns="">
          <p:sp>
            <p:nvSpPr>
              <p:cNvPr id="3" name="Content Placeholder 2">
                <a:extLst>
                  <a:ext uri="{FF2B5EF4-FFF2-40B4-BE49-F238E27FC236}">
                    <a16:creationId xmlns:a16="http://schemas.microsoft.com/office/drawing/2014/main" id="{B39E98E2-9306-463C-9C37-FEA822470F1D}"/>
                  </a:ext>
                </a:extLst>
              </p:cNvPr>
              <p:cNvSpPr>
                <a:spLocks noGrp="1" noRot="1" noChangeAspect="1" noMove="1" noResize="1" noEditPoints="1" noAdjustHandles="1" noChangeArrowheads="1" noChangeShapeType="1" noTextEdit="1"/>
              </p:cNvSpPr>
              <p:nvPr>
                <p:ph idx="1"/>
              </p:nvPr>
            </p:nvSpPr>
            <p:spPr>
              <a:blipFill>
                <a:blip r:embed="rId2"/>
                <a:stretch>
                  <a:fillRect l="-1217" t="-224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45F8DA6C-03ED-42A6-A279-1396C8E4B39B}"/>
              </a:ext>
            </a:extLst>
          </p:cNvPr>
          <p:cNvPicPr>
            <a:picLocks noChangeAspect="1"/>
          </p:cNvPicPr>
          <p:nvPr/>
        </p:nvPicPr>
        <p:blipFill>
          <a:blip r:embed="rId3"/>
          <a:stretch>
            <a:fillRect/>
          </a:stretch>
        </p:blipFill>
        <p:spPr>
          <a:xfrm>
            <a:off x="8745855" y="1825625"/>
            <a:ext cx="2990850" cy="1581150"/>
          </a:xfrm>
          <a:prstGeom prst="rect">
            <a:avLst/>
          </a:prstGeom>
        </p:spPr>
      </p:pic>
      <p:pic>
        <p:nvPicPr>
          <p:cNvPr id="5" name="Picture 4">
            <a:extLst>
              <a:ext uri="{FF2B5EF4-FFF2-40B4-BE49-F238E27FC236}">
                <a16:creationId xmlns:a16="http://schemas.microsoft.com/office/drawing/2014/main" id="{A1486D4A-13FF-4413-BA29-2744680F3056}"/>
              </a:ext>
            </a:extLst>
          </p:cNvPr>
          <p:cNvPicPr>
            <a:picLocks noChangeAspect="1"/>
          </p:cNvPicPr>
          <p:nvPr/>
        </p:nvPicPr>
        <p:blipFill>
          <a:blip r:embed="rId4"/>
          <a:stretch>
            <a:fillRect/>
          </a:stretch>
        </p:blipFill>
        <p:spPr>
          <a:xfrm>
            <a:off x="3446146" y="2444750"/>
            <a:ext cx="2371725" cy="342900"/>
          </a:xfrm>
          <a:prstGeom prst="rect">
            <a:avLst/>
          </a:prstGeom>
        </p:spPr>
      </p:pic>
    </p:spTree>
    <p:extLst>
      <p:ext uri="{BB962C8B-B14F-4D97-AF65-F5344CB8AC3E}">
        <p14:creationId xmlns:p14="http://schemas.microsoft.com/office/powerpoint/2010/main" val="7639271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B0B2F-10B7-46BA-9FF8-208F0C294E10}"/>
              </a:ext>
            </a:extLst>
          </p:cNvPr>
          <p:cNvSpPr>
            <a:spLocks noGrp="1"/>
          </p:cNvSpPr>
          <p:nvPr>
            <p:ph type="title"/>
          </p:nvPr>
        </p:nvSpPr>
        <p:spPr/>
        <p:txBody>
          <a:bodyPr/>
          <a:lstStyle/>
          <a:p>
            <a:r>
              <a:rPr lang="en-US" dirty="0"/>
              <a:t>There are two conditions where the calculation of outer tangents can fail</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9142F5D-439D-4B91-B8F6-2DCA6C87A9AC}"/>
                  </a:ext>
                </a:extLst>
              </p:cNvPr>
              <p:cNvSpPr>
                <a:spLocks noGrp="1"/>
              </p:cNvSpPr>
              <p:nvPr>
                <p:ph idx="1"/>
              </p:nvPr>
            </p:nvSpPr>
            <p:spPr/>
            <p:txBody>
              <a:bodyPr/>
              <a:lstStyle/>
              <a:p>
                <a:pPr marL="514350" indent="-514350">
                  <a:buFont typeface="+mj-lt"/>
                  <a:buAutoNum type="arabicPeriod"/>
                </a:pPr>
                <a:r>
                  <a:rPr lang="en-US" dirty="0"/>
                  <a:t>If the radii are equal. However, this falls into the equal-radii case. The code checks for this and can solve it.</a:t>
                </a:r>
              </a:p>
              <a:p>
                <a:pPr marL="514350" indent="-514350">
                  <a:buFont typeface="+mj-lt"/>
                  <a:buAutoNum type="arabicPeriod"/>
                </a:pPr>
                <a:r>
                  <a:rPr lang="en-US" dirty="0"/>
                  <a:t>If the distance between the centers is less than the difference between the radii. This corresponds to when one circle is inside the other. For example, if</a:t>
                </a:r>
                <a:br>
                  <a:rPr lang="en-US" dirty="0"/>
                </a:br>
                <a:r>
                  <a:rPr lang="en-US" dirty="0"/>
                  <a:t>then it fails if: </a:t>
                </a:r>
                <a14:m>
                  <m:oMath xmlns:m="http://schemas.openxmlformats.org/officeDocument/2006/math">
                    <m:sSup>
                      <m:sSupPr>
                        <m:ctrlPr>
                          <a:rPr lang="en-US" b="0" i="1" dirty="0" smtClean="0">
                            <a:latin typeface="Cambria Math" panose="02040503050406030204" pitchFamily="18" charset="0"/>
                          </a:rPr>
                        </m:ctrlPr>
                      </m:sSupPr>
                      <m:e>
                        <m:r>
                          <a:rPr lang="en-US" i="1" dirty="0" smtClean="0">
                            <a:latin typeface="Cambria Math" panose="02040503050406030204" pitchFamily="18" charset="0"/>
                          </a:rPr>
                          <m:t>𝐷</m:t>
                        </m:r>
                      </m:e>
                      <m:sup>
                        <m:r>
                          <a:rPr lang="en-US" b="0" i="1" dirty="0" smtClean="0">
                            <a:latin typeface="Cambria Math" panose="02040503050406030204" pitchFamily="18" charset="0"/>
                          </a:rPr>
                          <m:t>2</m:t>
                        </m:r>
                      </m:sup>
                    </m:sSup>
                    <m:r>
                      <a:rPr lang="en-US" i="1" dirty="0" smtClean="0">
                        <a:latin typeface="Cambria Math" panose="02040503050406030204" pitchFamily="18" charset="0"/>
                      </a:rPr>
                      <m:t> &lt; </m:t>
                    </m:r>
                    <m:sSup>
                      <m:sSupPr>
                        <m:ctrlPr>
                          <a:rPr lang="en-US" b="0" i="1" dirty="0" smtClean="0">
                            <a:latin typeface="Cambria Math" panose="02040503050406030204" pitchFamily="18" charset="0"/>
                          </a:rPr>
                        </m:ctrlPr>
                      </m:sSupPr>
                      <m:e>
                        <m:d>
                          <m:dPr>
                            <m:ctrlPr>
                              <a:rPr lang="en-US" b="0" i="1" dirty="0" smtClean="0">
                                <a:latin typeface="Cambria Math" panose="02040503050406030204" pitchFamily="18" charset="0"/>
                              </a:rPr>
                            </m:ctrlPr>
                          </m:dPr>
                          <m:e>
                            <m:r>
                              <a:rPr lang="en-US" i="1" dirty="0" smtClean="0">
                                <a:latin typeface="Cambria Math" panose="02040503050406030204" pitchFamily="18" charset="0"/>
                              </a:rPr>
                              <m:t>𝑟</m:t>
                            </m:r>
                            <m:r>
                              <a:rPr lang="en-US" i="1" baseline="-25000" dirty="0">
                                <a:latin typeface="Cambria Math" panose="02040503050406030204" pitchFamily="18" charset="0"/>
                              </a:rPr>
                              <m:t>0</m:t>
                            </m:r>
                            <m:r>
                              <a:rPr lang="en-US" i="1" dirty="0">
                                <a:latin typeface="Cambria Math" panose="02040503050406030204" pitchFamily="18" charset="0"/>
                              </a:rPr>
                              <m:t> − </m:t>
                            </m:r>
                            <m:sSub>
                              <m:sSubPr>
                                <m:ctrlPr>
                                  <a:rPr lang="en-US" b="0" i="1" dirty="0" smtClean="0">
                                    <a:latin typeface="Cambria Math" panose="02040503050406030204" pitchFamily="18" charset="0"/>
                                  </a:rPr>
                                </m:ctrlPr>
                              </m:sSubPr>
                              <m:e>
                                <m:r>
                                  <a:rPr lang="en-US" i="1" dirty="0">
                                    <a:latin typeface="Cambria Math" panose="02040503050406030204" pitchFamily="18" charset="0"/>
                                  </a:rPr>
                                  <m:t>𝑟</m:t>
                                </m:r>
                              </m:e>
                              <m:sub>
                                <m:r>
                                  <a:rPr lang="en-US" b="0" i="1" dirty="0" smtClean="0">
                                    <a:latin typeface="Cambria Math" panose="02040503050406030204" pitchFamily="18" charset="0"/>
                                  </a:rPr>
                                  <m:t>1</m:t>
                                </m:r>
                              </m:sub>
                            </m:sSub>
                          </m:e>
                        </m:d>
                      </m:e>
                      <m:sup>
                        <m:r>
                          <a:rPr lang="en-US" b="0" i="1" dirty="0" smtClean="0">
                            <a:latin typeface="Cambria Math" panose="02040503050406030204" pitchFamily="18" charset="0"/>
                          </a:rPr>
                          <m:t>2</m:t>
                        </m:r>
                      </m:sup>
                    </m:sSup>
                  </m:oMath>
                </a14:m>
                <a:r>
                  <a:rPr lang="en-US" dirty="0"/>
                  <a:t> </a:t>
                </a:r>
              </a:p>
            </p:txBody>
          </p:sp>
        </mc:Choice>
        <mc:Fallback xmlns="">
          <p:sp>
            <p:nvSpPr>
              <p:cNvPr id="3" name="Content Placeholder 2">
                <a:extLst>
                  <a:ext uri="{FF2B5EF4-FFF2-40B4-BE49-F238E27FC236}">
                    <a16:creationId xmlns:a16="http://schemas.microsoft.com/office/drawing/2014/main" id="{69142F5D-439D-4B91-B8F6-2DCA6C87A9AC}"/>
                  </a:ext>
                </a:extLst>
              </p:cNvPr>
              <p:cNvSpPr>
                <a:spLocks noGrp="1" noRot="1" noChangeAspect="1" noMove="1" noResize="1" noEditPoints="1" noAdjustHandles="1" noChangeArrowheads="1" noChangeShapeType="1" noTextEdit="1"/>
              </p:cNvSpPr>
              <p:nvPr>
                <p:ph idx="1"/>
              </p:nvPr>
            </p:nvSpPr>
            <p:spPr>
              <a:blipFill>
                <a:blip r:embed="rId2"/>
                <a:stretch>
                  <a:fillRect l="-1217" t="-238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24389096-9FD6-4247-9A40-8A40ACDCE39D}"/>
              </a:ext>
            </a:extLst>
          </p:cNvPr>
          <p:cNvPicPr>
            <a:picLocks noChangeAspect="1"/>
          </p:cNvPicPr>
          <p:nvPr/>
        </p:nvPicPr>
        <p:blipFill>
          <a:blip r:embed="rId3"/>
          <a:stretch>
            <a:fillRect/>
          </a:stretch>
        </p:blipFill>
        <p:spPr>
          <a:xfrm>
            <a:off x="4674944" y="3661264"/>
            <a:ext cx="1857375" cy="219075"/>
          </a:xfrm>
          <a:prstGeom prst="rect">
            <a:avLst/>
          </a:prstGeom>
        </p:spPr>
      </p:pic>
      <p:pic>
        <p:nvPicPr>
          <p:cNvPr id="4098" name="Picture 2">
            <a:extLst>
              <a:ext uri="{FF2B5EF4-FFF2-40B4-BE49-F238E27FC236}">
                <a16:creationId xmlns:a16="http://schemas.microsoft.com/office/drawing/2014/main" id="{5ED8766A-1368-496B-AF35-BA1A0BB46E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74345" y="3829268"/>
            <a:ext cx="2849440" cy="2663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48899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4283-1464-4103-8AD0-4CEC95E5486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49A3044-EB3E-4436-A750-3B2DAD09EFF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26011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BB289-6F7D-4E26-9549-A418B0B98DBB}"/>
              </a:ext>
            </a:extLst>
          </p:cNvPr>
          <p:cNvSpPr>
            <a:spLocks noGrp="1"/>
          </p:cNvSpPr>
          <p:nvPr>
            <p:ph type="title"/>
          </p:nvPr>
        </p:nvSpPr>
        <p:spPr/>
        <p:txBody>
          <a:bodyPr>
            <a:normAutofit/>
          </a:bodyPr>
          <a:lstStyle/>
          <a:p>
            <a:r>
              <a:rPr lang="en-US" dirty="0"/>
              <a:t>Each function uses a secondary argument check function</a:t>
            </a:r>
          </a:p>
        </p:txBody>
      </p:sp>
      <p:sp>
        <p:nvSpPr>
          <p:cNvPr id="5" name="Rectangle 4">
            <a:extLst>
              <a:ext uri="{FF2B5EF4-FFF2-40B4-BE49-F238E27FC236}">
                <a16:creationId xmlns:a16="http://schemas.microsoft.com/office/drawing/2014/main" id="{F0CB9B29-E4C5-4A4F-9118-99BC76FA2AD9}"/>
              </a:ext>
            </a:extLst>
          </p:cNvPr>
          <p:cNvSpPr/>
          <p:nvPr/>
        </p:nvSpPr>
        <p:spPr>
          <a:xfrm>
            <a:off x="925417" y="2033855"/>
            <a:ext cx="5291769" cy="3631763"/>
          </a:xfrm>
          <a:prstGeom prst="rect">
            <a:avLst/>
          </a:prstGeom>
          <a:solidFill>
            <a:schemeClr val="accent4">
              <a:lumMod val="20000"/>
              <a:lumOff val="80000"/>
            </a:schemeClr>
          </a:solidFill>
        </p:spPr>
        <p:txBody>
          <a:bodyPr wrap="square">
            <a:spAutoFit/>
          </a:bodyPr>
          <a:lstStyle/>
          <a:p>
            <a:r>
              <a:rPr lang="en-US" sz="1000" dirty="0">
                <a:solidFill>
                  <a:srgbClr val="0E00FF"/>
                </a:solidFill>
                <a:latin typeface="Courier New" panose="02070309020205020404" pitchFamily="49" charset="0"/>
              </a:rPr>
              <a:t>function</a:t>
            </a:r>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fcn_geometry_checkInputsToFunctions</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variable,variable_type_string,varargin</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a:t>
            </a:r>
            <a:r>
              <a:rPr lang="en-US" sz="1000" dirty="0" err="1">
                <a:solidFill>
                  <a:srgbClr val="028009"/>
                </a:solidFill>
                <a:latin typeface="Courier New" panose="02070309020205020404" pitchFamily="49" charset="0"/>
              </a:rPr>
              <a:t>fcn_geometry_checkInputsToFunctions</a:t>
            </a:r>
            <a:endParaRPr lang="en-US" sz="1000" dirty="0">
              <a:solidFill>
                <a:srgbClr val="028009"/>
              </a:solidFill>
              <a:latin typeface="Courier New" panose="02070309020205020404" pitchFamily="49" charset="0"/>
            </a:endParaRPr>
          </a:p>
          <a:p>
            <a:r>
              <a:rPr lang="en-US" sz="1000" dirty="0">
                <a:solidFill>
                  <a:srgbClr val="028009"/>
                </a:solidFill>
                <a:latin typeface="Courier New" panose="02070309020205020404" pitchFamily="49" charset="0"/>
              </a:rPr>
              <a:t>% Checks the variable types commonly used in the geometry codes to</a:t>
            </a:r>
          </a:p>
          <a:p>
            <a:r>
              <a:rPr lang="en-US" sz="1000" dirty="0">
                <a:solidFill>
                  <a:srgbClr val="028009"/>
                </a:solidFill>
                <a:latin typeface="Courier New" panose="02070309020205020404" pitchFamily="49" charset="0"/>
              </a:rPr>
              <a:t>% ensure they are correctly formed.</a:t>
            </a:r>
          </a:p>
          <a:p>
            <a:r>
              <a:rPr lang="en-US" sz="1000" dirty="0">
                <a:solidFill>
                  <a:srgbClr val="028009"/>
                </a:solidFill>
                <a:latin typeface="Courier New" panose="02070309020205020404" pitchFamily="49" charset="0"/>
              </a:rPr>
              <a:t>%</a:t>
            </a:r>
          </a:p>
          <a:p>
            <a:r>
              <a:rPr lang="en-US" sz="1000" dirty="0">
                <a:solidFill>
                  <a:srgbClr val="028009"/>
                </a:solidFill>
                <a:latin typeface="Courier New" panose="02070309020205020404" pitchFamily="49" charset="0"/>
              </a:rPr>
              <a:t>% This function is typically called at the top of most functions. The input</a:t>
            </a:r>
          </a:p>
          <a:p>
            <a:r>
              <a:rPr lang="en-US" sz="1000" dirty="0">
                <a:solidFill>
                  <a:srgbClr val="028009"/>
                </a:solidFill>
                <a:latin typeface="Courier New" panose="02070309020205020404" pitchFamily="49" charset="0"/>
              </a:rPr>
              <a:t>% is a variable and a string defining the "type" of the variable. This</a:t>
            </a:r>
          </a:p>
          <a:p>
            <a:r>
              <a:rPr lang="en-US" sz="1000" dirty="0">
                <a:solidFill>
                  <a:srgbClr val="028009"/>
                </a:solidFill>
                <a:latin typeface="Courier New" panose="02070309020205020404" pitchFamily="49" charset="0"/>
              </a:rPr>
              <a:t>% function checks to see that they are compatible. For example, say there</a:t>
            </a:r>
          </a:p>
          <a:p>
            <a:r>
              <a:rPr lang="en-US" sz="1000" dirty="0">
                <a:solidFill>
                  <a:srgbClr val="028009"/>
                </a:solidFill>
                <a:latin typeface="Courier New" panose="02070309020205020404" pitchFamily="49" charset="0"/>
              </a:rPr>
              <a:t>% '</a:t>
            </a:r>
            <a:r>
              <a:rPr lang="en-US" sz="1000" dirty="0" err="1">
                <a:solidFill>
                  <a:srgbClr val="028009"/>
                </a:solidFill>
                <a:latin typeface="Courier New" panose="02070309020205020404" pitchFamily="49" charset="0"/>
              </a:rPr>
              <a:t>column_vector</a:t>
            </a:r>
            <a:r>
              <a:rPr lang="en-US" sz="1000" dirty="0">
                <a:solidFill>
                  <a:srgbClr val="028009"/>
                </a:solidFill>
                <a:latin typeface="Courier New" panose="02070309020205020404" pitchFamily="49" charset="0"/>
              </a:rPr>
              <a:t>' type of variables used in the function that is always a N</a:t>
            </a:r>
          </a:p>
          <a:p>
            <a:r>
              <a:rPr lang="en-US" sz="1000" dirty="0">
                <a:solidFill>
                  <a:srgbClr val="028009"/>
                </a:solidFill>
                <a:latin typeface="Courier New" panose="02070309020205020404" pitchFamily="49" charset="0"/>
              </a:rPr>
              <a:t>% x 1 array; if someone had a variable called "</a:t>
            </a:r>
            <a:r>
              <a:rPr lang="en-US" sz="1000" dirty="0" err="1">
                <a:solidFill>
                  <a:srgbClr val="028009"/>
                </a:solidFill>
                <a:latin typeface="Courier New" panose="02070309020205020404" pitchFamily="49" charset="0"/>
              </a:rPr>
              <a:t>test_example</a:t>
            </a:r>
            <a:r>
              <a:rPr lang="en-US" sz="1000" dirty="0">
                <a:solidFill>
                  <a:srgbClr val="028009"/>
                </a:solidFill>
                <a:latin typeface="Courier New" panose="02070309020205020404" pitchFamily="49" charset="0"/>
              </a:rPr>
              <a:t>", they could</a:t>
            </a:r>
          </a:p>
          <a:p>
            <a:r>
              <a:rPr lang="en-US" sz="1000" dirty="0">
                <a:solidFill>
                  <a:srgbClr val="028009"/>
                </a:solidFill>
                <a:latin typeface="Courier New" panose="02070309020205020404" pitchFamily="49" charset="0"/>
              </a:rPr>
              <a:t>% check that this fit the '</a:t>
            </a:r>
            <a:r>
              <a:rPr lang="en-US" sz="1000" dirty="0" err="1">
                <a:solidFill>
                  <a:srgbClr val="028009"/>
                </a:solidFill>
                <a:latin typeface="Courier New" panose="02070309020205020404" pitchFamily="49" charset="0"/>
              </a:rPr>
              <a:t>column_vector</a:t>
            </a:r>
            <a:r>
              <a:rPr lang="en-US" sz="1000" dirty="0">
                <a:solidFill>
                  <a:srgbClr val="028009"/>
                </a:solidFill>
                <a:latin typeface="Courier New" panose="02070309020205020404" pitchFamily="49" charset="0"/>
              </a:rPr>
              <a:t>' type by calling</a:t>
            </a:r>
          </a:p>
          <a:p>
            <a:r>
              <a:rPr lang="en-US" sz="1000" dirty="0">
                <a:solidFill>
                  <a:srgbClr val="028009"/>
                </a:solidFill>
                <a:latin typeface="Courier New" panose="02070309020205020404" pitchFamily="49" charset="0"/>
              </a:rPr>
              <a:t>% </a:t>
            </a:r>
            <a:r>
              <a:rPr lang="en-US" sz="1000" dirty="0" err="1">
                <a:solidFill>
                  <a:srgbClr val="028009"/>
                </a:solidFill>
                <a:latin typeface="Courier New" panose="02070309020205020404" pitchFamily="49" charset="0"/>
              </a:rPr>
              <a:t>fcn_geometry_checkInputsToFunctions</a:t>
            </a:r>
            <a:r>
              <a:rPr lang="en-US" sz="1000" dirty="0">
                <a:solidFill>
                  <a:srgbClr val="028009"/>
                </a:solidFill>
                <a:latin typeface="Courier New" panose="02070309020205020404" pitchFamily="49" charset="0"/>
              </a:rPr>
              <a:t>(test_example,'</a:t>
            </a:r>
            <a:r>
              <a:rPr lang="en-US" sz="1000" dirty="0" err="1">
                <a:solidFill>
                  <a:srgbClr val="028009"/>
                </a:solidFill>
                <a:latin typeface="Courier New" panose="02070309020205020404" pitchFamily="49" charset="0"/>
              </a:rPr>
              <a:t>column_vector</a:t>
            </a:r>
            <a:r>
              <a:rPr lang="en-US" sz="1000" dirty="0">
                <a:solidFill>
                  <a:srgbClr val="028009"/>
                </a:solidFill>
                <a:latin typeface="Courier New" panose="02070309020205020404" pitchFamily="49" charset="0"/>
              </a:rPr>
              <a:t>').</a:t>
            </a:r>
          </a:p>
          <a:p>
            <a:r>
              <a:rPr lang="en-US" sz="1000" dirty="0">
                <a:solidFill>
                  <a:srgbClr val="028009"/>
                </a:solidFill>
                <a:latin typeface="Courier New" panose="02070309020205020404" pitchFamily="49" charset="0"/>
              </a:rPr>
              <a:t>% This function would then check that the array was N x 1, and if it was</a:t>
            </a:r>
          </a:p>
          <a:p>
            <a:r>
              <a:rPr lang="en-US" sz="1000" dirty="0">
                <a:solidFill>
                  <a:srgbClr val="028009"/>
                </a:solidFill>
                <a:latin typeface="Courier New" panose="02070309020205020404" pitchFamily="49" charset="0"/>
              </a:rPr>
              <a:t>% not, it would send out an error warning.</a:t>
            </a:r>
          </a:p>
        </p:txBody>
      </p:sp>
      <p:sp>
        <p:nvSpPr>
          <p:cNvPr id="3" name="Rectangle 2">
            <a:extLst>
              <a:ext uri="{FF2B5EF4-FFF2-40B4-BE49-F238E27FC236}">
                <a16:creationId xmlns:a16="http://schemas.microsoft.com/office/drawing/2014/main" id="{75616B01-3EEF-43F9-B062-A030413183B5}"/>
              </a:ext>
            </a:extLst>
          </p:cNvPr>
          <p:cNvSpPr/>
          <p:nvPr/>
        </p:nvSpPr>
        <p:spPr>
          <a:xfrm>
            <a:off x="925417" y="5892284"/>
            <a:ext cx="7507183" cy="369332"/>
          </a:xfrm>
          <a:prstGeom prst="rect">
            <a:avLst/>
          </a:prstGeom>
        </p:spPr>
        <p:txBody>
          <a:bodyPr wrap="none">
            <a:spAutoFit/>
          </a:bodyPr>
          <a:lstStyle/>
          <a:p>
            <a:r>
              <a:rPr lang="en-US" dirty="0"/>
              <a:t>See: </a:t>
            </a:r>
            <a:r>
              <a:rPr lang="en-US" dirty="0" err="1"/>
              <a:t>script_test_fcn_geometry_checkInputsToFunctions.m</a:t>
            </a:r>
            <a:r>
              <a:rPr lang="en-US" dirty="0"/>
              <a:t> for example usages</a:t>
            </a:r>
          </a:p>
        </p:txBody>
      </p:sp>
    </p:spTree>
    <p:extLst>
      <p:ext uri="{BB962C8B-B14F-4D97-AF65-F5344CB8AC3E}">
        <p14:creationId xmlns:p14="http://schemas.microsoft.com/office/powerpoint/2010/main" val="3283178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ADC98-84CB-4771-882B-988B9197E7B2}"/>
              </a:ext>
            </a:extLst>
          </p:cNvPr>
          <p:cNvSpPr>
            <a:spLocks noGrp="1"/>
          </p:cNvSpPr>
          <p:nvPr>
            <p:ph type="title"/>
          </p:nvPr>
        </p:nvSpPr>
        <p:spPr/>
        <p:txBody>
          <a:bodyPr>
            <a:normAutofit fontScale="90000"/>
          </a:bodyPr>
          <a:lstStyle/>
          <a:p>
            <a:r>
              <a:rPr lang="en-US" dirty="0"/>
              <a:t>To fit a line, one can use the point-slope fitting function:</a:t>
            </a:r>
            <a:br>
              <a:rPr lang="en-US" dirty="0"/>
            </a:br>
            <a:r>
              <a:rPr lang="en-US" sz="3100" dirty="0" err="1">
                <a:solidFill>
                  <a:srgbClr val="00B050"/>
                </a:solidFill>
                <a:latin typeface="Courier New" panose="02070309020205020404" pitchFamily="49" charset="0"/>
              </a:rPr>
              <a:t>fcn_geometry_fitSlopeInterceptNPoints</a:t>
            </a:r>
            <a:endParaRPr lang="en-US" dirty="0">
              <a:solidFill>
                <a:srgbClr val="00B050"/>
              </a:solidFill>
            </a:endParaRPr>
          </a:p>
        </p:txBody>
      </p:sp>
      <p:sp>
        <p:nvSpPr>
          <p:cNvPr id="3" name="Content Placeholder 2">
            <a:extLst>
              <a:ext uri="{FF2B5EF4-FFF2-40B4-BE49-F238E27FC236}">
                <a16:creationId xmlns:a16="http://schemas.microsoft.com/office/drawing/2014/main" id="{8E364108-AF37-4C75-B8B6-611AA3002C17}"/>
              </a:ext>
            </a:extLst>
          </p:cNvPr>
          <p:cNvSpPr>
            <a:spLocks noGrp="1"/>
          </p:cNvSpPr>
          <p:nvPr>
            <p:ph idx="1"/>
          </p:nvPr>
        </p:nvSpPr>
        <p:spPr>
          <a:xfrm>
            <a:off x="838200" y="2176461"/>
            <a:ext cx="10515600" cy="4000501"/>
          </a:xfrm>
        </p:spPr>
        <p:txBody>
          <a:bodyPr/>
          <a:lstStyle/>
          <a:p>
            <a:pPr marL="0" indent="0">
              <a:buNone/>
            </a:pPr>
            <a:r>
              <a:rPr lang="en-US" dirty="0"/>
              <a:t>NOTE: it cannot fit vertical lines correctly</a:t>
            </a:r>
          </a:p>
        </p:txBody>
      </p:sp>
      <p:sp>
        <p:nvSpPr>
          <p:cNvPr id="5" name="Rectangle 4">
            <a:extLst>
              <a:ext uri="{FF2B5EF4-FFF2-40B4-BE49-F238E27FC236}">
                <a16:creationId xmlns:a16="http://schemas.microsoft.com/office/drawing/2014/main" id="{64651144-0D16-4D91-853E-F97B55A62C7A}"/>
              </a:ext>
            </a:extLst>
          </p:cNvPr>
          <p:cNvSpPr/>
          <p:nvPr/>
        </p:nvSpPr>
        <p:spPr>
          <a:xfrm>
            <a:off x="838200" y="3053030"/>
            <a:ext cx="5291769" cy="1631216"/>
          </a:xfrm>
          <a:prstGeom prst="rect">
            <a:avLst/>
          </a:prstGeom>
          <a:solidFill>
            <a:schemeClr val="accent4">
              <a:lumMod val="20000"/>
              <a:lumOff val="80000"/>
            </a:schemeClr>
          </a:solidFill>
        </p:spPr>
        <p:txBody>
          <a:bodyPr wrap="square">
            <a:spAutoFit/>
          </a:bodyPr>
          <a:lstStyle/>
          <a:p>
            <a:r>
              <a:rPr lang="en-US" sz="1000" dirty="0">
                <a:solidFill>
                  <a:srgbClr val="000000"/>
                </a:solidFill>
                <a:latin typeface="Courier New" panose="02070309020205020404" pitchFamily="49" charset="0"/>
              </a:rPr>
              <a:t>slope = -3;</a:t>
            </a:r>
          </a:p>
          <a:p>
            <a:r>
              <a:rPr lang="en-US" sz="1000" dirty="0">
                <a:solidFill>
                  <a:srgbClr val="000000"/>
                </a:solidFill>
                <a:latin typeface="Courier New" panose="02070309020205020404" pitchFamily="49" charset="0"/>
              </a:rPr>
              <a:t>intercept = 4;</a:t>
            </a:r>
          </a:p>
          <a:p>
            <a:r>
              <a:rPr lang="en-US" sz="1000" dirty="0">
                <a:solidFill>
                  <a:srgbClr val="000000"/>
                </a:solidFill>
                <a:latin typeface="Courier New" panose="02070309020205020404" pitchFamily="49" charset="0"/>
              </a:rPr>
              <a:t> </a:t>
            </a:r>
          </a:p>
          <a:p>
            <a:r>
              <a:rPr lang="en-US" sz="1000" dirty="0" err="1">
                <a:solidFill>
                  <a:srgbClr val="000000"/>
                </a:solidFill>
                <a:latin typeface="Courier New" panose="02070309020205020404" pitchFamily="49" charset="0"/>
              </a:rPr>
              <a:t>Npoints</a:t>
            </a:r>
            <a:r>
              <a:rPr lang="en-US" sz="1000" dirty="0">
                <a:solidFill>
                  <a:srgbClr val="000000"/>
                </a:solidFill>
                <a:latin typeface="Courier New" panose="02070309020205020404" pitchFamily="49" charset="0"/>
              </a:rPr>
              <a:t> = 1000;</a:t>
            </a:r>
          </a:p>
          <a:p>
            <a:r>
              <a:rPr lang="en-US" sz="1000" dirty="0" err="1">
                <a:solidFill>
                  <a:srgbClr val="000000"/>
                </a:solidFill>
                <a:latin typeface="Courier New" panose="02070309020205020404" pitchFamily="49" charset="0"/>
              </a:rPr>
              <a:t>x_data</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linspace</a:t>
            </a:r>
            <a:r>
              <a:rPr lang="en-US" sz="1000" dirty="0">
                <a:solidFill>
                  <a:srgbClr val="000000"/>
                </a:solidFill>
                <a:latin typeface="Courier New" panose="02070309020205020404" pitchFamily="49" charset="0"/>
              </a:rPr>
              <a:t>(-2,5,Npoints)';</a:t>
            </a:r>
          </a:p>
          <a:p>
            <a:r>
              <a:rPr lang="en-US" sz="1000" dirty="0" err="1">
                <a:solidFill>
                  <a:srgbClr val="000000"/>
                </a:solidFill>
                <a:latin typeface="Courier New" panose="02070309020205020404" pitchFamily="49" charset="0"/>
              </a:rPr>
              <a:t>y_data</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x_data</a:t>
            </a:r>
            <a:r>
              <a:rPr lang="en-US" sz="1000" dirty="0">
                <a:solidFill>
                  <a:srgbClr val="000000"/>
                </a:solidFill>
                <a:latin typeface="Courier New" panose="02070309020205020404" pitchFamily="49" charset="0"/>
              </a:rPr>
              <a:t>*slope + intercept + intercept*0.2*</a:t>
            </a:r>
            <a:r>
              <a:rPr lang="en-US" sz="1000" dirty="0" err="1">
                <a:solidFill>
                  <a:srgbClr val="000000"/>
                </a:solidFill>
                <a:latin typeface="Courier New" panose="02070309020205020404" pitchFamily="49" charset="0"/>
              </a:rPr>
              <a:t>randn</a:t>
            </a:r>
            <a:r>
              <a:rPr lang="en-US" sz="1000" dirty="0">
                <a:solidFill>
                  <a:srgbClr val="000000"/>
                </a:solidFill>
                <a:latin typeface="Courier New" panose="02070309020205020404" pitchFamily="49" charset="0"/>
              </a:rPr>
              <a:t>(Npoints,1);</a:t>
            </a:r>
          </a:p>
          <a:p>
            <a:r>
              <a:rPr lang="en-US" sz="1000" dirty="0">
                <a:solidFill>
                  <a:srgbClr val="000000"/>
                </a:solidFill>
                <a:latin typeface="Courier New" panose="02070309020205020404" pitchFamily="49" charset="0"/>
              </a:rPr>
              <a:t>points = [</a:t>
            </a:r>
            <a:r>
              <a:rPr lang="en-US" sz="1000" dirty="0" err="1">
                <a:solidFill>
                  <a:srgbClr val="000000"/>
                </a:solidFill>
                <a:latin typeface="Courier New" panose="02070309020205020404" pitchFamily="49" charset="0"/>
              </a:rPr>
              <a:t>x_data,y_data</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slope,intercept</a:t>
            </a:r>
            <a:r>
              <a:rPr lang="en-US" sz="1000" dirty="0">
                <a:solidFill>
                  <a:srgbClr val="000000"/>
                </a:solidFill>
                <a:latin typeface="Courier New" panose="02070309020205020404" pitchFamily="49" charset="0"/>
              </a:rPr>
              <a:t>] = </a:t>
            </a:r>
            <a:r>
              <a:rPr lang="en-US" sz="1000" dirty="0" err="1">
                <a:solidFill>
                  <a:srgbClr val="000000"/>
                </a:solidFill>
                <a:latin typeface="Courier New" panose="02070309020205020404" pitchFamily="49" charset="0"/>
              </a:rPr>
              <a:t>fcn_geometry_fitSlopeInterceptNPoints</a:t>
            </a:r>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points,fig_num</a:t>
            </a:r>
            <a:r>
              <a:rPr lang="en-US" sz="1000" dirty="0">
                <a:solidFill>
                  <a:srgbClr val="000000"/>
                </a:solidFill>
                <a:latin typeface="Courier New" panose="02070309020205020404" pitchFamily="49" charset="0"/>
              </a:rPr>
              <a:t>);</a:t>
            </a:r>
          </a:p>
        </p:txBody>
      </p:sp>
      <p:pic>
        <p:nvPicPr>
          <p:cNvPr id="8" name="Picture 7">
            <a:extLst>
              <a:ext uri="{FF2B5EF4-FFF2-40B4-BE49-F238E27FC236}">
                <a16:creationId xmlns:a16="http://schemas.microsoft.com/office/drawing/2014/main" id="{71B165EF-9614-448C-8CBC-23F134C54EAF}"/>
              </a:ext>
            </a:extLst>
          </p:cNvPr>
          <p:cNvPicPr>
            <a:picLocks noChangeAspect="1"/>
          </p:cNvPicPr>
          <p:nvPr/>
        </p:nvPicPr>
        <p:blipFill>
          <a:blip r:embed="rId2"/>
          <a:stretch>
            <a:fillRect/>
          </a:stretch>
        </p:blipFill>
        <p:spPr>
          <a:xfrm>
            <a:off x="6667500" y="2600325"/>
            <a:ext cx="5334000" cy="4000500"/>
          </a:xfrm>
          <a:prstGeom prst="rect">
            <a:avLst/>
          </a:prstGeom>
        </p:spPr>
      </p:pic>
    </p:spTree>
    <p:extLst>
      <p:ext uri="{BB962C8B-B14F-4D97-AF65-F5344CB8AC3E}">
        <p14:creationId xmlns:p14="http://schemas.microsoft.com/office/powerpoint/2010/main" val="3892669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DF80-2858-4A27-B2B2-2CF363DE4B04}"/>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2600" kern="1200" dirty="0">
                <a:solidFill>
                  <a:srgbClr val="FFFFFF"/>
                </a:solidFill>
                <a:latin typeface="+mj-lt"/>
                <a:ea typeface="+mj-ea"/>
                <a:cs typeface="+mj-cs"/>
              </a:rPr>
              <a:t>Generally, the functions used for path planning avoid calculation of angles using inverse tangents. Instead, we use dot and cross products</a:t>
            </a:r>
          </a:p>
        </p:txBody>
      </p:sp>
      <p:sp>
        <p:nvSpPr>
          <p:cNvPr id="3" name="Content Placeholder 2">
            <a:extLst>
              <a:ext uri="{FF2B5EF4-FFF2-40B4-BE49-F238E27FC236}">
                <a16:creationId xmlns:a16="http://schemas.microsoft.com/office/drawing/2014/main" id="{D27315E6-23D2-4983-A352-B6E3999DF5B3}"/>
              </a:ext>
            </a:extLst>
          </p:cNvPr>
          <p:cNvSpPr>
            <a:spLocks noGrp="1"/>
          </p:cNvSpPr>
          <p:nvPr>
            <p:ph idx="1"/>
          </p:nvPr>
        </p:nvSpPr>
        <p:spPr>
          <a:xfrm>
            <a:off x="674237" y="4170501"/>
            <a:ext cx="3657600" cy="1525597"/>
          </a:xfrm>
        </p:spPr>
        <p:txBody>
          <a:bodyPr vert="horz" lIns="91440" tIns="45720" rIns="91440" bIns="45720" rtlCol="0">
            <a:normAutofit/>
          </a:bodyPr>
          <a:lstStyle/>
          <a:p>
            <a:pPr marL="0" indent="0" algn="ctr">
              <a:buNone/>
            </a:pPr>
            <a:r>
              <a:rPr lang="en-US" sz="2000" kern="1200" dirty="0">
                <a:solidFill>
                  <a:srgbClr val="FFFFFF"/>
                </a:solidFill>
                <a:latin typeface="+mn-lt"/>
                <a:ea typeface="+mn-ea"/>
                <a:cs typeface="+mn-cs"/>
              </a:rPr>
              <a:t>The main problem with using absolute angles instead of relative angles is that there will be discontinuities in angles between quadrants</a:t>
            </a:r>
          </a:p>
        </p:txBody>
      </p:sp>
      <p:cxnSp>
        <p:nvCxnSpPr>
          <p:cNvPr id="73" name="Straight Connector 72">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3074" name="Picture 2" descr="Triangle Trigonometry">
            <a:extLst>
              <a:ext uri="{FF2B5EF4-FFF2-40B4-BE49-F238E27FC236}">
                <a16:creationId xmlns:a16="http://schemas.microsoft.com/office/drawing/2014/main" id="{7C4D71CC-E46E-46A2-8CEE-985989C415E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53822" y="1109790"/>
            <a:ext cx="6553545" cy="4646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5575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68C06-6565-4A8C-ACF6-24E805263279}"/>
              </a:ext>
            </a:extLst>
          </p:cNvPr>
          <p:cNvSpPr>
            <a:spLocks noGrp="1"/>
          </p:cNvSpPr>
          <p:nvPr>
            <p:ph type="title"/>
          </p:nvPr>
        </p:nvSpPr>
        <p:spPr/>
        <p:txBody>
          <a:bodyPr>
            <a:normAutofit fontScale="90000"/>
          </a:bodyPr>
          <a:lstStyle/>
          <a:p>
            <a:r>
              <a:rPr lang="en-US" dirty="0"/>
              <a:t>The self cross-product operation is available to determine which direction a path is bending, to the right or to the left</a:t>
            </a:r>
          </a:p>
        </p:txBody>
      </p:sp>
      <p:sp>
        <p:nvSpPr>
          <p:cNvPr id="6" name="Rectangle 5">
            <a:extLst>
              <a:ext uri="{FF2B5EF4-FFF2-40B4-BE49-F238E27FC236}">
                <a16:creationId xmlns:a16="http://schemas.microsoft.com/office/drawing/2014/main" id="{96F3EE35-4A03-4067-897D-A897D265DE7C}"/>
              </a:ext>
            </a:extLst>
          </p:cNvPr>
          <p:cNvSpPr/>
          <p:nvPr/>
        </p:nvSpPr>
        <p:spPr>
          <a:xfrm>
            <a:off x="838200" y="2371725"/>
            <a:ext cx="3855720" cy="1169551"/>
          </a:xfrm>
          <a:prstGeom prst="rect">
            <a:avLst/>
          </a:prstGeom>
          <a:solidFill>
            <a:schemeClr val="accent4">
              <a:lumMod val="20000"/>
              <a:lumOff val="80000"/>
            </a:schemeClr>
          </a:solidFill>
        </p:spPr>
        <p:txBody>
          <a:bodyPr wrap="square">
            <a:spAutoFit/>
          </a:bodyPr>
          <a:lstStyle/>
          <a:p>
            <a:r>
              <a:rPr lang="en-US" sz="1000" dirty="0">
                <a:solidFill>
                  <a:srgbClr val="028009"/>
                </a:solidFill>
                <a:latin typeface="Courier New" panose="02070309020205020404" pitchFamily="49" charset="0"/>
              </a:rPr>
              <a:t>%% BASIC example - find the  cross-products for positive bend</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1;</a:t>
            </a:r>
          </a:p>
          <a:p>
            <a:r>
              <a:rPr lang="en-US" sz="1000" dirty="0">
                <a:solidFill>
                  <a:srgbClr val="000000"/>
                </a:solidFill>
                <a:latin typeface="Courier New" panose="02070309020205020404" pitchFamily="49" charset="0"/>
              </a:rPr>
              <a:t>path = [0 0; 1 1; 0 2];</a:t>
            </a:r>
          </a:p>
          <a:p>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cross_products</a:t>
            </a:r>
            <a:r>
              <a:rPr lang="en-US" sz="1000" dirty="0">
                <a:solidFill>
                  <a:srgbClr val="000000"/>
                </a:solidFill>
                <a:latin typeface="Courier New" panose="02070309020205020404" pitchFamily="49" charset="0"/>
              </a:rPr>
              <a:t>] = </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fcn_geometry_selfCrossProduct</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pl-PL" sz="1000" dirty="0">
                <a:solidFill>
                  <a:srgbClr val="000000"/>
                </a:solidFill>
                <a:latin typeface="Courier New" panose="02070309020205020404" pitchFamily="49" charset="0"/>
              </a:rPr>
              <a:t>    path, fig_num) </a:t>
            </a:r>
            <a:r>
              <a:rPr lang="pl-PL" sz="1000" dirty="0">
                <a:solidFill>
                  <a:srgbClr val="028009"/>
                </a:solidFill>
                <a:latin typeface="Courier New" panose="02070309020205020404" pitchFamily="49" charset="0"/>
              </a:rPr>
              <a:t>%#ok&lt;*NOPTS,*NASGU&gt;</a:t>
            </a:r>
          </a:p>
        </p:txBody>
      </p:sp>
      <p:pic>
        <p:nvPicPr>
          <p:cNvPr id="5" name="Picture 4">
            <a:extLst>
              <a:ext uri="{FF2B5EF4-FFF2-40B4-BE49-F238E27FC236}">
                <a16:creationId xmlns:a16="http://schemas.microsoft.com/office/drawing/2014/main" id="{9335B4E7-C637-4391-812F-ED12CDD463FC}"/>
              </a:ext>
            </a:extLst>
          </p:cNvPr>
          <p:cNvPicPr>
            <a:picLocks noChangeAspect="1"/>
          </p:cNvPicPr>
          <p:nvPr/>
        </p:nvPicPr>
        <p:blipFill>
          <a:blip r:embed="rId2"/>
          <a:stretch>
            <a:fillRect/>
          </a:stretch>
        </p:blipFill>
        <p:spPr>
          <a:xfrm>
            <a:off x="6610350" y="1942086"/>
            <a:ext cx="2936142" cy="2202107"/>
          </a:xfrm>
          <a:prstGeom prst="rect">
            <a:avLst/>
          </a:prstGeom>
        </p:spPr>
      </p:pic>
      <p:sp>
        <p:nvSpPr>
          <p:cNvPr id="7" name="Rectangle 6">
            <a:extLst>
              <a:ext uri="{FF2B5EF4-FFF2-40B4-BE49-F238E27FC236}">
                <a16:creationId xmlns:a16="http://schemas.microsoft.com/office/drawing/2014/main" id="{2C98C6D9-1695-474B-9D27-9FD0361B98A1}"/>
              </a:ext>
            </a:extLst>
          </p:cNvPr>
          <p:cNvSpPr/>
          <p:nvPr/>
        </p:nvSpPr>
        <p:spPr>
          <a:xfrm>
            <a:off x="838200" y="4716341"/>
            <a:ext cx="3855720" cy="1169551"/>
          </a:xfrm>
          <a:prstGeom prst="rect">
            <a:avLst/>
          </a:prstGeom>
          <a:solidFill>
            <a:schemeClr val="accent4">
              <a:lumMod val="20000"/>
              <a:lumOff val="80000"/>
            </a:schemeClr>
          </a:solidFill>
        </p:spPr>
        <p:txBody>
          <a:bodyPr wrap="square">
            <a:spAutoFit/>
          </a:bodyPr>
          <a:lstStyle/>
          <a:p>
            <a:r>
              <a:rPr lang="en-US" sz="1000" dirty="0">
                <a:solidFill>
                  <a:srgbClr val="028009"/>
                </a:solidFill>
                <a:latin typeface="Courier New" panose="02070309020205020404" pitchFamily="49" charset="0"/>
              </a:rPr>
              <a:t>%% BASIC example - find all the cross-products for negative bend</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2;</a:t>
            </a:r>
          </a:p>
          <a:p>
            <a:r>
              <a:rPr lang="en-US" sz="1000" dirty="0">
                <a:solidFill>
                  <a:srgbClr val="000000"/>
                </a:solidFill>
                <a:latin typeface="Courier New" panose="02070309020205020404" pitchFamily="49" charset="0"/>
              </a:rPr>
              <a:t>path = [0 0; 1 1; 2 0];</a:t>
            </a:r>
          </a:p>
          <a:p>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cross_products</a:t>
            </a:r>
            <a:r>
              <a:rPr lang="en-US" sz="1000" dirty="0">
                <a:solidFill>
                  <a:srgbClr val="000000"/>
                </a:solidFill>
                <a:latin typeface="Courier New" panose="02070309020205020404" pitchFamily="49" charset="0"/>
              </a:rPr>
              <a:t>] = </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fcn_geometry_selfCrossProduct</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pl-PL" sz="1000" dirty="0">
                <a:solidFill>
                  <a:srgbClr val="000000"/>
                </a:solidFill>
                <a:latin typeface="Courier New" panose="02070309020205020404" pitchFamily="49" charset="0"/>
              </a:rPr>
              <a:t>    path, fig_num) </a:t>
            </a:r>
            <a:r>
              <a:rPr lang="pl-PL" sz="1000" dirty="0">
                <a:solidFill>
                  <a:srgbClr val="028009"/>
                </a:solidFill>
                <a:latin typeface="Courier New" panose="02070309020205020404" pitchFamily="49" charset="0"/>
              </a:rPr>
              <a:t>%#ok&lt;*NASGU&gt;</a:t>
            </a:r>
          </a:p>
        </p:txBody>
      </p:sp>
      <p:pic>
        <p:nvPicPr>
          <p:cNvPr id="8" name="Picture 7">
            <a:extLst>
              <a:ext uri="{FF2B5EF4-FFF2-40B4-BE49-F238E27FC236}">
                <a16:creationId xmlns:a16="http://schemas.microsoft.com/office/drawing/2014/main" id="{434A4B90-B30B-4E01-9C2D-CB14D2220E24}"/>
              </a:ext>
            </a:extLst>
          </p:cNvPr>
          <p:cNvPicPr>
            <a:picLocks noChangeAspect="1"/>
          </p:cNvPicPr>
          <p:nvPr/>
        </p:nvPicPr>
        <p:blipFill>
          <a:blip r:embed="rId3"/>
          <a:stretch>
            <a:fillRect/>
          </a:stretch>
        </p:blipFill>
        <p:spPr>
          <a:xfrm>
            <a:off x="6610350" y="4200063"/>
            <a:ext cx="2936141" cy="2202105"/>
          </a:xfrm>
          <a:prstGeom prst="rect">
            <a:avLst/>
          </a:prstGeom>
        </p:spPr>
      </p:pic>
    </p:spTree>
    <p:extLst>
      <p:ext uri="{BB962C8B-B14F-4D97-AF65-F5344CB8AC3E}">
        <p14:creationId xmlns:p14="http://schemas.microsoft.com/office/powerpoint/2010/main" val="1627526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68C06-6565-4A8C-ACF6-24E805263279}"/>
              </a:ext>
            </a:extLst>
          </p:cNvPr>
          <p:cNvSpPr>
            <a:spLocks noGrp="1"/>
          </p:cNvSpPr>
          <p:nvPr>
            <p:ph type="title"/>
          </p:nvPr>
        </p:nvSpPr>
        <p:spPr/>
        <p:txBody>
          <a:bodyPr>
            <a:normAutofit fontScale="90000"/>
          </a:bodyPr>
          <a:lstStyle/>
          <a:p>
            <a:r>
              <a:rPr lang="en-US" dirty="0"/>
              <a:t>It requires that paths have bends at each apex, e.g. that the lines are not straight or go straight backward at any point</a:t>
            </a:r>
          </a:p>
        </p:txBody>
      </p:sp>
      <p:pic>
        <p:nvPicPr>
          <p:cNvPr id="4" name="Picture 3">
            <a:extLst>
              <a:ext uri="{FF2B5EF4-FFF2-40B4-BE49-F238E27FC236}">
                <a16:creationId xmlns:a16="http://schemas.microsoft.com/office/drawing/2014/main" id="{89DD1428-F43E-4767-A38E-1CD8E7392BC2}"/>
              </a:ext>
            </a:extLst>
          </p:cNvPr>
          <p:cNvPicPr>
            <a:picLocks noChangeAspect="1"/>
          </p:cNvPicPr>
          <p:nvPr/>
        </p:nvPicPr>
        <p:blipFill>
          <a:blip r:embed="rId2"/>
          <a:stretch>
            <a:fillRect/>
          </a:stretch>
        </p:blipFill>
        <p:spPr>
          <a:xfrm>
            <a:off x="6348046" y="2730012"/>
            <a:ext cx="5334000" cy="4000500"/>
          </a:xfrm>
          <a:prstGeom prst="rect">
            <a:avLst/>
          </a:prstGeom>
        </p:spPr>
      </p:pic>
      <p:sp>
        <p:nvSpPr>
          <p:cNvPr id="6" name="Rectangle 5">
            <a:extLst>
              <a:ext uri="{FF2B5EF4-FFF2-40B4-BE49-F238E27FC236}">
                <a16:creationId xmlns:a16="http://schemas.microsoft.com/office/drawing/2014/main" id="{96F3EE35-4A03-4067-897D-A897D265DE7C}"/>
              </a:ext>
            </a:extLst>
          </p:cNvPr>
          <p:cNvSpPr/>
          <p:nvPr/>
        </p:nvSpPr>
        <p:spPr>
          <a:xfrm>
            <a:off x="1021080" y="3429000"/>
            <a:ext cx="3855720" cy="1169551"/>
          </a:xfrm>
          <a:prstGeom prst="rect">
            <a:avLst/>
          </a:prstGeom>
          <a:solidFill>
            <a:schemeClr val="accent4">
              <a:lumMod val="20000"/>
              <a:lumOff val="80000"/>
            </a:schemeClr>
          </a:solidFill>
        </p:spPr>
        <p:txBody>
          <a:bodyPr wrap="square">
            <a:spAutoFit/>
          </a:bodyPr>
          <a:lstStyle/>
          <a:p>
            <a:r>
              <a:rPr lang="en-US" sz="1000" dirty="0">
                <a:solidFill>
                  <a:srgbClr val="028009"/>
                </a:solidFill>
                <a:latin typeface="Courier New" panose="02070309020205020404" pitchFamily="49" charset="0"/>
              </a:rPr>
              <a:t>%% BASIC example - </a:t>
            </a:r>
          </a:p>
          <a:p>
            <a:r>
              <a:rPr lang="en-US" sz="1000" dirty="0">
                <a:solidFill>
                  <a:srgbClr val="028009"/>
                </a:solidFill>
                <a:latin typeface="Courier New" panose="02070309020205020404" pitchFamily="49" charset="0"/>
              </a:rPr>
              <a:t>% find all the cross-products for many bends</a:t>
            </a:r>
          </a:p>
          <a:p>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 = 3;</a:t>
            </a:r>
          </a:p>
          <a:p>
            <a:r>
              <a:rPr lang="en-US" sz="1000" dirty="0">
                <a:solidFill>
                  <a:srgbClr val="000000"/>
                </a:solidFill>
                <a:latin typeface="Courier New" panose="02070309020205020404" pitchFamily="49" charset="0"/>
              </a:rPr>
              <a:t>path = [0 0; 1 1; 0 2; 2 4; 4 2; 6 2; 2 7];</a:t>
            </a:r>
          </a:p>
          <a:p>
            <a:r>
              <a:rPr lang="en-US" sz="1000" dirty="0">
                <a:solidFill>
                  <a:srgbClr val="000000"/>
                </a:solidFill>
                <a:latin typeface="Courier New" panose="02070309020205020404" pitchFamily="49" charset="0"/>
              </a:rPr>
              <a:t>[</a:t>
            </a:r>
            <a:r>
              <a:rPr lang="en-US" sz="1000" dirty="0" err="1">
                <a:solidFill>
                  <a:srgbClr val="000000"/>
                </a:solidFill>
                <a:latin typeface="Courier New" panose="02070309020205020404" pitchFamily="49" charset="0"/>
              </a:rPr>
              <a:t>cross_products</a:t>
            </a:r>
            <a:r>
              <a:rPr lang="en-US" sz="1000" dirty="0">
                <a:solidFill>
                  <a:srgbClr val="000000"/>
                </a:solidFill>
                <a:latin typeface="Courier New" panose="02070309020205020404" pitchFamily="49" charset="0"/>
              </a:rPr>
              <a:t>] = </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fcn_geometry_selfCrossProduct</a:t>
            </a:r>
            <a:r>
              <a:rPr lang="en-US" sz="1000" dirty="0">
                <a:solidFill>
                  <a:srgbClr val="000000"/>
                </a:solidFill>
                <a:latin typeface="Courier New" panose="02070309020205020404" pitchFamily="49" charset="0"/>
              </a:rPr>
              <a:t>(</a:t>
            </a:r>
            <a:r>
              <a:rPr lang="en-US" sz="1000" dirty="0">
                <a:solidFill>
                  <a:srgbClr val="0E00FF"/>
                </a:solidFill>
                <a:latin typeface="Courier New" panose="02070309020205020404" pitchFamily="49" charset="0"/>
              </a:rPr>
              <a:t>...</a:t>
            </a:r>
          </a:p>
          <a:p>
            <a:r>
              <a:rPr lang="en-US" sz="1000" dirty="0">
                <a:solidFill>
                  <a:srgbClr val="000000"/>
                </a:solidFill>
                <a:latin typeface="Courier New" panose="02070309020205020404" pitchFamily="49" charset="0"/>
              </a:rPr>
              <a:t>    path, </a:t>
            </a:r>
            <a:r>
              <a:rPr lang="en-US" sz="1000" dirty="0" err="1">
                <a:solidFill>
                  <a:srgbClr val="000000"/>
                </a:solidFill>
                <a:latin typeface="Courier New" panose="02070309020205020404" pitchFamily="49" charset="0"/>
              </a:rPr>
              <a:t>fig_num</a:t>
            </a:r>
            <a:r>
              <a:rPr lang="en-US" sz="1000" dirty="0">
                <a:solidFill>
                  <a:srgbClr val="000000"/>
                </a:solidFill>
                <a:latin typeface="Courier New" panose="02070309020205020404" pitchFamily="49" charset="0"/>
              </a:rPr>
              <a:t>)</a:t>
            </a:r>
          </a:p>
        </p:txBody>
      </p:sp>
    </p:spTree>
    <p:extLst>
      <p:ext uri="{BB962C8B-B14F-4D97-AF65-F5344CB8AC3E}">
        <p14:creationId xmlns:p14="http://schemas.microsoft.com/office/powerpoint/2010/main" val="3868837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1738</TotalTime>
  <Words>4808</Words>
  <Application>Microsoft Office PowerPoint</Application>
  <PresentationFormat>Widescreen</PresentationFormat>
  <Paragraphs>499</Paragraphs>
  <Slides>45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Arial</vt:lpstr>
      <vt:lpstr>Calibri</vt:lpstr>
      <vt:lpstr>Calibri Light</vt:lpstr>
      <vt:lpstr>cambria math</vt:lpstr>
      <vt:lpstr>cambria math</vt:lpstr>
      <vt:lpstr>Courier New</vt:lpstr>
      <vt:lpstr>Office Theme</vt:lpstr>
      <vt:lpstr>Geometry Class Library</vt:lpstr>
      <vt:lpstr>Many applications require a reference path</vt:lpstr>
      <vt:lpstr>Definitions of terms are important so that we don’t get confused later</vt:lpstr>
      <vt:lpstr>For many examples below, MATLAB code will be given. It is usually highlighted as shown here: yellow for scripts, grey for console outputs.</vt:lpstr>
      <vt:lpstr>Each function uses a secondary argument check function</vt:lpstr>
      <vt:lpstr>To fit a line, one can use the point-slope fitting function: fcn_geometry_fitSlopeInterceptNPoints</vt:lpstr>
      <vt:lpstr>Generally, the functions used for path planning avoid calculation of angles using inverse tangents. Instead, we use dot and cross products</vt:lpstr>
      <vt:lpstr>The self cross-product operation is available to determine which direction a path is bending, to the right or to the left</vt:lpstr>
      <vt:lpstr>It requires that paths have bends at each apex, e.g. that the lines are not straight or go straight backward at any point</vt:lpstr>
      <vt:lpstr>If they are straight or backward, an error is returned as 1 in the argument</vt:lpstr>
      <vt:lpstr>The script to plot circles is: fcn_geometry_plotCircle</vt:lpstr>
      <vt:lpstr>Derivation notes for  fcn_geometry_circleCenterFrom3Points</vt:lpstr>
      <vt:lpstr>Our goal is to find the circle that fits within three given points</vt:lpstr>
      <vt:lpstr>The solution approach is based on the equation for a circle</vt:lpstr>
      <vt:lpstr>We rearrange this to try to get a linear form</vt:lpstr>
      <vt:lpstr>So for points 2 and 3:</vt:lpstr>
      <vt:lpstr>This admits a matrix form:</vt:lpstr>
      <vt:lpstr>The solution to this is solved via the MATLAB code:</vt:lpstr>
      <vt:lpstr>If there are more than one circle to be solved, we can write the A matrix in block form as:</vt:lpstr>
      <vt:lpstr>Here are some sample results</vt:lpstr>
      <vt:lpstr>The distances traveled on an arc depend on the angle of the arc covered during motion, so many times these angles must be calculated and functions exist for this.</vt:lpstr>
      <vt:lpstr>One way of finding the angles of an arc is to be given 3 points: a start, an end, and the “apex” point which is between. The function that does this is:  fcn_geometry_findAngleUsing3PointsOnCircle </vt:lpstr>
      <vt:lpstr>This function calculates in the following steps</vt:lpstr>
      <vt:lpstr>Another means of finding angles in the arc is to specify 2 points AND the cross-product direction from start to finish. The function that does this is: fcn_geometry_findAngleUsing2PointsOnCircle </vt:lpstr>
      <vt:lpstr>Note: these functions support vectorization</vt:lpstr>
      <vt:lpstr>For many paths, entry into a curve at speed requires calculations of tangents into circles</vt:lpstr>
      <vt:lpstr>Entry in or out of an arc requires that the path is tangent to the arc. In the diagram below, this means the relationship between  (p_3 v_2 ) ⃗ and (p_3 p_c ) ⃗ is perpendicular. Thus, tangent points are commonly required. </vt:lpstr>
      <vt:lpstr>The tangents from a circle to a point (2 for each point) can be calculated from: fcn_geometry_findTangentPointsFromPointToCircle</vt:lpstr>
      <vt:lpstr>This function calculates the tangent points on a circle from a point </vt:lpstr>
      <vt:lpstr>These calculations can be vectorized</vt:lpstr>
      <vt:lpstr>There are two conditions that cause this algorithm for inner tangents to fail</vt:lpstr>
      <vt:lpstr>If a single point is needed, then the cross-product can be used with  fcn_geometry_findTangentPointFromPointToCircle </vt:lpstr>
      <vt:lpstr>A common calculation is the amount of arc visible on a circle, from a point outside the circle</vt:lpstr>
      <vt:lpstr>This is solved in the following function: fcn_geometry_findVisibleArcsFromPoints.m</vt:lpstr>
      <vt:lpstr>This function is vectorized</vt:lpstr>
      <vt:lpstr>If a point is inside the circle, NaN is returned</vt:lpstr>
      <vt:lpstr>If a query point is in the middle of the circle, this results in division by zero and gives an error</vt:lpstr>
      <vt:lpstr>The tangent point or points functions are also used in the calculation of tangents to circles</vt:lpstr>
      <vt:lpstr>The cross-product inputs are used to define which tangent to use</vt:lpstr>
      <vt:lpstr>The inner tangents are determined by finding the inner point where inner tangents cross, then using the tangent point operation thereafter.</vt:lpstr>
      <vt:lpstr>The inner tangent calculation fails when the circles are too close to each other</vt:lpstr>
      <vt:lpstr>If the circles have the same radii, then the angle between the centers of the circles is used to calculate the outer tangent points for both circles</vt:lpstr>
      <vt:lpstr>When circles have different radii, an external point is calculated</vt:lpstr>
      <vt:lpstr>There are two conditions where the calculation of outer tangents can fail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the Path</dc:title>
  <dc:creator>Sean Brennan</dc:creator>
  <cp:lastModifiedBy>Brennan, Sean N</cp:lastModifiedBy>
  <cp:revision>29</cp:revision>
  <dcterms:created xsi:type="dcterms:W3CDTF">2021-01-09T16:12:09Z</dcterms:created>
  <dcterms:modified xsi:type="dcterms:W3CDTF">2021-05-25T02:38:25Z</dcterms:modified>
</cp:coreProperties>
</file>